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62" r:id="rId3"/>
    <p:sldId id="295" r:id="rId4"/>
    <p:sldId id="282" r:id="rId5"/>
    <p:sldId id="283" r:id="rId6"/>
    <p:sldId id="284" r:id="rId7"/>
    <p:sldId id="297" r:id="rId8"/>
    <p:sldId id="289" r:id="rId9"/>
    <p:sldId id="292" r:id="rId10"/>
    <p:sldId id="298" r:id="rId1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r>
            <a:rPr lang="ru-RU" dirty="0" smtClean="0"/>
            <a:t>Уровень ОИВ</a:t>
          </a:r>
          <a:endParaRPr lang="ru-RU" dirty="0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D5C401-B823-435C-96C2-BED4E279D8B1}" type="presOf" srcId="{9BB4C739-F05B-4293-B9A8-9554AC5AEADD}" destId="{080FD20E-F521-497B-B720-93C564263A78}" srcOrd="0" destOrd="0" presId="urn:microsoft.com/office/officeart/2005/8/layout/pyramid1"/>
    <dgm:cxn modelId="{08B3CF6B-A3A1-4241-9A6E-205BD9F7B262}" type="presOf" srcId="{3E156C22-469D-4557-899A-62FA5873AB6D}" destId="{D808C9AB-3061-44F8-BCAE-034F87645264}" srcOrd="0" destOrd="0" presId="urn:microsoft.com/office/officeart/2005/8/layout/pyramid1"/>
    <dgm:cxn modelId="{1A34E99F-764E-4A26-8983-6BE761C2330A}" type="presOf" srcId="{46B87C55-FB7E-4484-A42D-FD1AD7E677B6}" destId="{3A3B2DFF-5FF2-48E0-AF13-49FEFA29B2C3}" srcOrd="1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B303D131-BD09-4BEE-8EF0-8863E0A42492}" type="presOf" srcId="{46B87C55-FB7E-4484-A42D-FD1AD7E677B6}" destId="{1C8D388A-0A92-4824-8690-EAD1BC6F705B}" srcOrd="0" destOrd="0" presId="urn:microsoft.com/office/officeart/2005/8/layout/pyramid1"/>
    <dgm:cxn modelId="{E612F163-3A3F-44D1-BBDC-4800F779D219}" type="presOf" srcId="{3E156C22-469D-4557-899A-62FA5873AB6D}" destId="{F0D2F404-14B1-4EA8-9CAD-398629E735F4}" srcOrd="1" destOrd="0" presId="urn:microsoft.com/office/officeart/2005/8/layout/pyramid1"/>
    <dgm:cxn modelId="{1E563404-EF9A-48DF-89DF-4CBDEA78817D}" type="presOf" srcId="{1AC21790-A7D4-4B5B-8678-A491427AA4CE}" destId="{F8D17BC6-6A3E-41E9-8009-70624EF64770}" srcOrd="0" destOrd="0" presId="urn:microsoft.com/office/officeart/2005/8/layout/pyramid1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FCB36B5E-6884-4B90-BA7C-1A509A7D06E3}" type="presOf" srcId="{1AC21790-A7D4-4B5B-8678-A491427AA4CE}" destId="{8B895C1D-6C25-4E35-BFDE-1888C630524B}" srcOrd="1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3A5A2E01-572B-49C7-90D5-2A2E39E0C0FC}" type="presParOf" srcId="{080FD20E-F521-497B-B720-93C564263A78}" destId="{19C0404D-2684-4970-A069-244B340E2469}" srcOrd="0" destOrd="0" presId="urn:microsoft.com/office/officeart/2005/8/layout/pyramid1"/>
    <dgm:cxn modelId="{5A3633D8-8454-47EB-A9AF-C80278F0E4F7}" type="presParOf" srcId="{19C0404D-2684-4970-A069-244B340E2469}" destId="{D808C9AB-3061-44F8-BCAE-034F87645264}" srcOrd="0" destOrd="0" presId="urn:microsoft.com/office/officeart/2005/8/layout/pyramid1"/>
    <dgm:cxn modelId="{FDD88847-75CB-4DB9-839D-5DDE680930BC}" type="presParOf" srcId="{19C0404D-2684-4970-A069-244B340E2469}" destId="{F0D2F404-14B1-4EA8-9CAD-398629E735F4}" srcOrd="1" destOrd="0" presId="urn:microsoft.com/office/officeart/2005/8/layout/pyramid1"/>
    <dgm:cxn modelId="{9D10F2ED-A3C1-47DE-96C2-E99368073F13}" type="presParOf" srcId="{080FD20E-F521-497B-B720-93C564263A78}" destId="{107CAA55-5651-47E5-9A3C-0A6A3D425F40}" srcOrd="1" destOrd="0" presId="urn:microsoft.com/office/officeart/2005/8/layout/pyramid1"/>
    <dgm:cxn modelId="{B56FBEB4-7AFD-41B3-9AA2-9EB914B5D358}" type="presParOf" srcId="{107CAA55-5651-47E5-9A3C-0A6A3D425F40}" destId="{1C8D388A-0A92-4824-8690-EAD1BC6F705B}" srcOrd="0" destOrd="0" presId="urn:microsoft.com/office/officeart/2005/8/layout/pyramid1"/>
    <dgm:cxn modelId="{17B27FD9-96AB-430E-BDCF-A45FD40F0D71}" type="presParOf" srcId="{107CAA55-5651-47E5-9A3C-0A6A3D425F40}" destId="{3A3B2DFF-5FF2-48E0-AF13-49FEFA29B2C3}" srcOrd="1" destOrd="0" presId="urn:microsoft.com/office/officeart/2005/8/layout/pyramid1"/>
    <dgm:cxn modelId="{148C4823-50F7-4473-9159-7FC51C5BC804}" type="presParOf" srcId="{080FD20E-F521-497B-B720-93C564263A78}" destId="{840A1C9D-4030-474B-91E1-268CBA82622C}" srcOrd="2" destOrd="0" presId="urn:microsoft.com/office/officeart/2005/8/layout/pyramid1"/>
    <dgm:cxn modelId="{E2FB0275-6909-4076-9E45-101DCFDE90D0}" type="presParOf" srcId="{840A1C9D-4030-474B-91E1-268CBA82622C}" destId="{F8D17BC6-6A3E-41E9-8009-70624EF64770}" srcOrd="0" destOrd="0" presId="urn:microsoft.com/office/officeart/2005/8/layout/pyramid1"/>
    <dgm:cxn modelId="{9FC42523-AD36-47C7-B039-1BB963125C15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EDEE1C-717A-4A7E-9338-145FD257A55A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4E948F-EA9E-4FB4-9C27-62821574D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951922-98A2-4D6C-9290-F66B41E2D3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F268-C518-4110-9A80-340AC0290FB8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8ECB-EF60-4A99-B42B-C662F1B6E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826C2-26CD-4EF9-9A9A-0DFC95051C2F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F85B-F8D7-475C-ACCD-E86802D58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D3E8E-2C84-4210-B932-71CBF9F25A5C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BEE2-26F3-4C60-866A-5ED120395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BD4E5-3F5B-47E7-A3E3-037805078A27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72A14-14DA-4ABD-8D5D-CB7A3D53A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DC89-7BB8-4EB0-B50D-0F2D95F41E86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A007D-D888-4749-89B7-7C711F34B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A7A06-E9C6-47ED-8E8C-5CA1ADB8A2CF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C39FA-EF0D-4DBE-A179-0B1ABC427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5BDF-9DB3-45E4-8943-72C6025BF0EB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D5DA-62F9-4747-B13C-CFEC94226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8374-1DC4-42B1-B073-53322F236E97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DF7DD-0AB0-4C89-91EE-8CCAE6926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F3A3B-B861-4B06-89A4-01962981B9B0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27D34-7786-40F0-86D9-2095DB7C6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24B3-C885-49DD-9C40-A3285B9C4904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47E57-FD8F-4BA7-BF72-7C3F1004F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C8B2-8AD9-4090-8CB5-30776952BEE0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8110B-DCB9-44CB-BA53-F2DA82C00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426974-94BD-4AA4-ADAD-68CBA7B9C231}" type="datetime1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8C157B-EC83-4DF2-B542-A3DE9B564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2"/>
          <p:cNvSpPr>
            <a:spLocks noGrp="1"/>
          </p:cNvSpPr>
          <p:nvPr>
            <p:ph type="title"/>
          </p:nvPr>
        </p:nvSpPr>
        <p:spPr>
          <a:xfrm>
            <a:off x="244475" y="404813"/>
            <a:ext cx="8648700" cy="439737"/>
          </a:xfrm>
        </p:spPr>
        <p:txBody>
          <a:bodyPr/>
          <a:lstStyle/>
          <a:p>
            <a:r>
              <a:rPr lang="ru-RU" sz="2800" smtClean="0"/>
              <a:t>Паспорт проекта  «</a:t>
            </a:r>
            <a:r>
              <a:rPr lang="ru-RU" sz="2800" i="1" smtClean="0"/>
              <a:t>Сокращение длительности процесса «Прием на работу в ДОУ сотрудника </a:t>
            </a:r>
            <a:r>
              <a:rPr lang="ru-RU" sz="2800" smtClean="0"/>
              <a:t>»</a:t>
            </a: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3" y="1281113"/>
            <a:ext cx="8636000" cy="13350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33363" y="2697163"/>
            <a:ext cx="8636000" cy="20113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1309688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47650" y="4746625"/>
            <a:ext cx="862171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55588" y="2714625"/>
            <a:ext cx="2579687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255588" y="4760913"/>
            <a:ext cx="1320800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2187575" y="1282700"/>
            <a:ext cx="51212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>
                <a:solidFill>
                  <a:schemeClr val="tx2"/>
                </a:solidFill>
                <a:latin typeface="Calibri" pitchFamily="34" charset="0"/>
              </a:rPr>
              <a:t>Наименование органа местного  самоуправления</a:t>
            </a:r>
            <a:r>
              <a:rPr lang="ru-RU" sz="1000">
                <a:solidFill>
                  <a:schemeClr val="tx2"/>
                </a:solidFill>
                <a:latin typeface="Calibri" pitchFamily="34" charset="0"/>
              </a:rPr>
              <a:t>: Управление образования администрации города Белгорода</a:t>
            </a:r>
          </a:p>
          <a:p>
            <a:r>
              <a:rPr lang="ru-RU" sz="1000" b="1">
                <a:solidFill>
                  <a:schemeClr val="tx2"/>
                </a:solidFill>
                <a:latin typeface="Calibri" pitchFamily="34" charset="0"/>
              </a:rPr>
              <a:t>Наименование отдела: </a:t>
            </a:r>
            <a:r>
              <a:rPr lang="ru-RU" sz="1000">
                <a:solidFill>
                  <a:schemeClr val="tx2"/>
                </a:solidFill>
                <a:latin typeface="Calibri" pitchFamily="34" charset="0"/>
              </a:rPr>
              <a:t>Муниципальное бюджетное дошкольное образовательное учреждение детский сад комбинированного  вида № 59 г. Белгорода </a:t>
            </a:r>
          </a:p>
          <a:p>
            <a:r>
              <a:rPr lang="ru-RU" sz="1000" b="1">
                <a:solidFill>
                  <a:schemeClr val="tx2"/>
                </a:solidFill>
                <a:latin typeface="Calibri" pitchFamily="34" charset="0"/>
              </a:rPr>
              <a:t>Границы процесса: </a:t>
            </a:r>
            <a:r>
              <a:rPr lang="ru-RU" sz="1000">
                <a:solidFill>
                  <a:schemeClr val="tx2"/>
                </a:solidFill>
                <a:latin typeface="Calibri" pitchFamily="34" charset="0"/>
              </a:rPr>
              <a:t>вход гражданина на территорию ДОУ – издание приказа о приеме на работу</a:t>
            </a:r>
          </a:p>
          <a:p>
            <a:r>
              <a:rPr lang="ru-RU" sz="1000" b="1">
                <a:solidFill>
                  <a:schemeClr val="tx2"/>
                </a:solidFill>
                <a:latin typeface="Calibri" pitchFamily="34" charset="0"/>
              </a:rPr>
              <a:t>Дата начала  проекта: </a:t>
            </a:r>
            <a:r>
              <a:rPr lang="ru-RU" sz="1000">
                <a:solidFill>
                  <a:schemeClr val="tx2"/>
                </a:solidFill>
                <a:latin typeface="Calibri" pitchFamily="34" charset="0"/>
              </a:rPr>
              <a:t>27.07.2019г.</a:t>
            </a:r>
          </a:p>
          <a:p>
            <a:r>
              <a:rPr lang="ru-RU" sz="1000" b="1">
                <a:solidFill>
                  <a:schemeClr val="tx2"/>
                </a:solidFill>
                <a:latin typeface="Calibri" pitchFamily="34" charset="0"/>
              </a:rPr>
              <a:t>Дата окончания проекта</a:t>
            </a:r>
            <a:r>
              <a:rPr lang="ru-RU" sz="1000">
                <a:solidFill>
                  <a:schemeClr val="tx2"/>
                </a:solidFill>
                <a:latin typeface="Calibri" pitchFamily="34" charset="0"/>
              </a:rPr>
              <a:t>: 31.10.2019г.</a:t>
            </a:r>
          </a:p>
          <a:p>
            <a:endParaRPr lang="ru-RU" sz="1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463550" y="2981325"/>
            <a:ext cx="8315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9250" indent="-34925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Высокая ресурсоемкость  и цикличность процесса</a:t>
            </a:r>
          </a:p>
          <a:p>
            <a:pPr marL="349250" indent="-34925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Большие временные потери  на расстановку кадров при отсутствии штатной единицы</a:t>
            </a:r>
          </a:p>
          <a:p>
            <a:pPr marL="349250" indent="-34925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Временные потери на заполнение табеля рабочего времени сотрудников</a:t>
            </a:r>
          </a:p>
          <a:p>
            <a:pPr marL="349250" indent="-34925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Временные потери на издание приказов по МБДОУ «О замене», «О дополнительной оплате»</a:t>
            </a:r>
          </a:p>
          <a:p>
            <a:pPr marL="349250" indent="-349250">
              <a:buFont typeface="Arial" charset="0"/>
              <a:buAutoNum type="arabicPeriod"/>
            </a:pPr>
            <a:endParaRPr lang="ru-RU" sz="1400">
              <a:solidFill>
                <a:srgbClr val="002060"/>
              </a:solidFill>
              <a:latin typeface="Calibri" pitchFamily="34" charset="0"/>
            </a:endParaRPr>
          </a:p>
          <a:p>
            <a:pPr marL="349250" indent="-349250">
              <a:buFont typeface="Arial" charset="0"/>
              <a:buAutoNum type="arabicPeriod"/>
            </a:pPr>
            <a:endParaRPr lang="ru-RU" sz="1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546100" y="4797425"/>
            <a:ext cx="832326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2060"/>
                </a:solidFill>
                <a:latin typeface="Calibri" pitchFamily="34" charset="0"/>
              </a:rPr>
              <a:t>                         </a:t>
            </a:r>
          </a:p>
          <a:p>
            <a:r>
              <a:rPr lang="ru-RU" sz="160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К октябрю 2019 года сократить длительность процесса приема на работу в ДОУ не менее чем на 55 %</a:t>
            </a:r>
            <a:r>
              <a:rPr lang="ru-RU" sz="1400">
                <a:latin typeface="Calibri" pitchFamily="34" charset="0"/>
              </a:rPr>
              <a:t> </a:t>
            </a:r>
            <a:endParaRPr lang="ru-RU" sz="140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14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/>
            </a:extLst>
          </p:cNvPr>
          <p:cNvSpPr/>
          <p:nvPr/>
        </p:nvSpPr>
        <p:spPr>
          <a:xfrm>
            <a:off x="250825" y="5805488"/>
            <a:ext cx="8621713" cy="9826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5999163"/>
            <a:ext cx="1519238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4349" name="TextBox 17"/>
          <p:cNvSpPr txBox="1">
            <a:spLocks noChangeArrowheads="1"/>
          </p:cNvSpPr>
          <p:nvPr/>
        </p:nvSpPr>
        <p:spPr bwMode="auto">
          <a:xfrm>
            <a:off x="539750" y="6165850"/>
            <a:ext cx="8323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Оптимизирован процесс приема на работу в ДОУ</a:t>
            </a:r>
          </a:p>
          <a:p>
            <a:pPr marL="342900" indent="-342900">
              <a:buFontTx/>
              <a:buAutoNum type="arabicPeriod"/>
            </a:pPr>
            <a:r>
              <a:rPr lang="ru-RU" sz="1400">
                <a:solidFill>
                  <a:schemeClr val="tx2"/>
                </a:solidFill>
                <a:latin typeface="Calibri" pitchFamily="34" charset="0"/>
              </a:rPr>
              <a:t>Время приема на работу сотрудника сократится со 166 минут до 70 минут</a:t>
            </a:r>
            <a:r>
              <a:rPr lang="ru-RU"/>
              <a:t> </a:t>
            </a:r>
            <a:r>
              <a:rPr lang="ru-RU" sz="1600">
                <a:solidFill>
                  <a:srgbClr val="002060"/>
                </a:solidFill>
                <a:latin typeface="Calibri" pitchFamily="34" charset="0"/>
              </a:rPr>
              <a:t>                     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5475" y="6448425"/>
            <a:ext cx="2133600" cy="365125"/>
          </a:xfrm>
        </p:spPr>
        <p:txBody>
          <a:bodyPr/>
          <a:lstStyle/>
          <a:p>
            <a:pPr>
              <a:defRPr/>
            </a:pPr>
            <a:fld id="{6BB9FD88-B1D2-478E-A8BE-91ECC057D422}" type="slidenum">
              <a:rPr lang="ru-RU" sz="1400"/>
              <a:pPr>
                <a:defRPr/>
              </a:pPr>
              <a:t>1</a:t>
            </a:fld>
            <a:endParaRPr lang="ru-RU" sz="1400" dirty="0"/>
          </a:p>
        </p:txBody>
      </p:sp>
      <p:pic>
        <p:nvPicPr>
          <p:cNvPr id="14356" name="Picture 20" descr="фото до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1727200" cy="1038225"/>
          </a:xfrm>
          <a:prstGeom prst="rect">
            <a:avLst/>
          </a:prstGeom>
          <a:noFill/>
        </p:spPr>
      </p:pic>
      <p:pic>
        <p:nvPicPr>
          <p:cNvPr id="14357" name="Picture 21" descr="IMG_20191028_1246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268413"/>
            <a:ext cx="1584325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52F6819C-EC70-4098-9434-D89E13B8C120}" type="slidenum">
              <a:rPr lang="ru-RU" altLang="ru-RU" sz="1200">
                <a:solidFill>
                  <a:srgbClr val="898989"/>
                </a:solidFill>
                <a:cs typeface="Arial" charset="0"/>
              </a:rPr>
              <a:pPr algn="r" eaLnBrk="0" hangingPunct="0"/>
              <a:t>10</a:t>
            </a:fld>
            <a:endParaRPr lang="ru-RU" altLang="ru-RU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50179" name="Содержимое 4"/>
          <p:cNvSpPr>
            <a:spLocks noGrp="1"/>
          </p:cNvSpPr>
          <p:nvPr>
            <p:ph idx="4294967295"/>
          </p:nvPr>
        </p:nvSpPr>
        <p:spPr>
          <a:xfrm>
            <a:off x="428625" y="1143000"/>
            <a:ext cx="8229600" cy="461963"/>
          </a:xfr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2400" b="1" smtClean="0">
                <a:solidFill>
                  <a:srgbClr val="002060"/>
                </a:solidFill>
              </a:rPr>
              <a:t>Время протекания процесса:</a:t>
            </a:r>
            <a:r>
              <a:rPr lang="en-US" altLang="ru-RU" sz="2400" b="1" smtClean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endParaRPr lang="ru-RU" altLang="ru-RU" sz="2400" b="1" smtClean="0">
              <a:solidFill>
                <a:srgbClr val="002060"/>
              </a:solidFill>
            </a:endParaRPr>
          </a:p>
        </p:txBody>
      </p:sp>
      <p:sp>
        <p:nvSpPr>
          <p:cNvPr id="5018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altLang="ru-RU" sz="2800" b="1" smtClean="0"/>
              <a:t>Достигнутые результаты (было и стало)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" y="2071688"/>
            <a:ext cx="3714750" cy="164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БЫЛО</a:t>
            </a:r>
            <a:r>
              <a:rPr lang="ru-RU" sz="280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280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166 минут</a:t>
            </a:r>
          </a:p>
          <a:p>
            <a:pPr algn="ctr"/>
            <a:r>
              <a:rPr lang="ru-RU">
                <a:solidFill>
                  <a:srgbClr val="9BBB5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2063" y="2143125"/>
            <a:ext cx="3714750" cy="1435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СТАЛО</a:t>
            </a:r>
            <a:r>
              <a:rPr lang="ru-RU" sz="280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74,5 минут</a:t>
            </a:r>
          </a:p>
          <a:p>
            <a:pPr algn="ctr"/>
            <a:r>
              <a:rPr lang="ru-RU">
                <a:solidFill>
                  <a:srgbClr val="9BBB5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0183" name="Прямоугольник 23"/>
          <p:cNvSpPr>
            <a:spLocks noChangeArrowheads="1"/>
          </p:cNvSpPr>
          <p:nvPr/>
        </p:nvSpPr>
        <p:spPr bwMode="auto">
          <a:xfrm>
            <a:off x="2428875" y="428625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Calibri" pitchFamily="34" charset="0"/>
              </a:rPr>
              <a:t>ЭКОНОМИЯ ВРЕМЕНИ:  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alibri" pitchFamily="34" charset="0"/>
              </a:rPr>
              <a:t>91,5 минут;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alibri" pitchFamily="34" charset="0"/>
              </a:rPr>
              <a:t> 56 %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571082" y="2713831"/>
            <a:ext cx="2001838" cy="31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43063" y="3857625"/>
            <a:ext cx="6429375" cy="1588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44675" y="5210175"/>
            <a:ext cx="6624638" cy="825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Снижение временных потерь  за счет роста эффективности взаимодействия персонала , за счет выполнения всех мероприятий дорожной карты проекта </a:t>
            </a:r>
          </a:p>
        </p:txBody>
      </p:sp>
      <p:pic>
        <p:nvPicPr>
          <p:cNvPr id="50187" name="Рисунок 26" descr="d:\Users\argunova\Desktop\презентация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233363" y="3600450"/>
            <a:ext cx="8621712" cy="2463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41300" y="1273175"/>
            <a:ext cx="8637588" cy="2136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15913" y="3630613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3375"/>
            <a:ext cx="8648700" cy="439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101850" y="3074988"/>
            <a:ext cx="1462088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Никишина Н.Н., старший воспитатель </a:t>
            </a:r>
            <a:endParaRPr lang="ru-RU" altLang="ru-RU" sz="100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1885950" y="1381125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 fontAlgn="auto"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3938588" y="3076575"/>
            <a:ext cx="1785937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Хорошилова Н.А., заведующий МБДОУ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3178175" y="1403350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 fontAlgn="auto"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17418" name="TextBox 1"/>
          <p:cNvSpPr txBox="1">
            <a:spLocks noChangeArrowheads="1"/>
          </p:cNvSpPr>
          <p:nvPr/>
        </p:nvSpPr>
        <p:spPr bwMode="auto">
          <a:xfrm>
            <a:off x="317500" y="1939925"/>
            <a:ext cx="1568450" cy="1201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pPr algn="ctr"/>
            <a:r>
              <a:rPr lang="ru-RU">
                <a:latin typeface="Calibri" pitchFamily="34" charset="0"/>
              </a:rPr>
              <a:t>Логотип организации</a:t>
            </a:r>
          </a:p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1850" y="1585913"/>
            <a:ext cx="107632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2388" y="1566863"/>
            <a:ext cx="1069975" cy="14716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468313" y="5580063"/>
            <a:ext cx="1462087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Никишина Н.Н., старший воспитатель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68313" y="4090988"/>
            <a:ext cx="107632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051050" y="5580063"/>
            <a:ext cx="1462088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Шеховцова И.В., делопроизводитель 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051050" y="4090988"/>
            <a:ext cx="107632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3614738" y="5580063"/>
            <a:ext cx="1462087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Минашкина Л.Н., старшая медсестра </a:t>
            </a:r>
            <a:endParaRPr lang="ru-RU" altLang="ru-RU" sz="1000">
              <a:solidFill>
                <a:srgbClr val="00295C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14738" y="4090988"/>
            <a:ext cx="107632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Rectangle 53"/>
          <p:cNvSpPr txBox="1">
            <a:spLocks noChangeArrowheads="1"/>
          </p:cNvSpPr>
          <p:nvPr/>
        </p:nvSpPr>
        <p:spPr bwMode="auto">
          <a:xfrm>
            <a:off x="5197475" y="5580063"/>
            <a:ext cx="1462088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defTabSz="895350">
              <a:buClr>
                <a:srgbClr val="002960"/>
              </a:buClr>
            </a:pPr>
            <a:r>
              <a:rPr lang="ru-RU" altLang="ru-RU" sz="1000" b="1">
                <a:solidFill>
                  <a:srgbClr val="00295C"/>
                </a:solidFill>
              </a:rPr>
              <a:t>Косарева Н.В., зам. зав по ХР</a:t>
            </a:r>
            <a:endParaRPr lang="ru-RU" altLang="ru-RU" sz="1000">
              <a:solidFill>
                <a:srgbClr val="00295C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97475" y="4090988"/>
            <a:ext cx="107632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488" y="6376988"/>
            <a:ext cx="2133600" cy="365125"/>
          </a:xfrm>
        </p:spPr>
        <p:txBody>
          <a:bodyPr/>
          <a:lstStyle/>
          <a:p>
            <a:pPr>
              <a:defRPr/>
            </a:pPr>
            <a:fld id="{F0EC2F0A-A745-4896-96C6-A2F4BE16BA30}" type="slidenum">
              <a:rPr lang="ru-RU" sz="1400"/>
              <a:pPr>
                <a:defRPr/>
              </a:pPr>
              <a:t>2</a:t>
            </a:fld>
            <a:endParaRPr lang="ru-RU" sz="1400" dirty="0"/>
          </a:p>
        </p:txBody>
      </p:sp>
      <p:pic>
        <p:nvPicPr>
          <p:cNvPr id="17431" name="Picture 23" descr="фото до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16113"/>
            <a:ext cx="1727200" cy="1255712"/>
          </a:xfrm>
          <a:prstGeom prst="rect">
            <a:avLst/>
          </a:prstGeom>
          <a:noFill/>
        </p:spPr>
      </p:pic>
      <p:pic>
        <p:nvPicPr>
          <p:cNvPr id="17432" name="Picture 24" descr="IMG_20191025_1625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076700"/>
            <a:ext cx="1131887" cy="1512888"/>
          </a:xfrm>
          <a:prstGeom prst="rect">
            <a:avLst/>
          </a:prstGeom>
          <a:noFill/>
        </p:spPr>
      </p:pic>
      <p:pic>
        <p:nvPicPr>
          <p:cNvPr id="17433" name="Picture 25" descr="IMG_20191025_1626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4076700"/>
            <a:ext cx="1100138" cy="1512888"/>
          </a:xfrm>
          <a:prstGeom prst="rect">
            <a:avLst/>
          </a:prstGeom>
          <a:noFill/>
        </p:spPr>
      </p:pic>
      <p:pic>
        <p:nvPicPr>
          <p:cNvPr id="17434" name="Picture 26" descr="IMG_20191025_1627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1557338"/>
            <a:ext cx="1152525" cy="1535112"/>
          </a:xfrm>
          <a:prstGeom prst="rect">
            <a:avLst/>
          </a:prstGeom>
          <a:noFill/>
        </p:spPr>
      </p:pic>
      <p:pic>
        <p:nvPicPr>
          <p:cNvPr id="17435" name="Picture 27" descr="IMG_20191025_1627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1557338"/>
            <a:ext cx="1100138" cy="1511300"/>
          </a:xfrm>
          <a:prstGeom prst="rect">
            <a:avLst/>
          </a:prstGeom>
          <a:noFill/>
        </p:spPr>
      </p:pic>
      <p:pic>
        <p:nvPicPr>
          <p:cNvPr id="17436" name="Picture 28" descr="IMG_20191025_1632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4076700"/>
            <a:ext cx="1223962" cy="1512888"/>
          </a:xfrm>
          <a:prstGeom prst="rect">
            <a:avLst/>
          </a:prstGeom>
          <a:noFill/>
        </p:spPr>
      </p:pic>
      <p:pic>
        <p:nvPicPr>
          <p:cNvPr id="17437" name="Picture 29" descr="IMG_20191025_1627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076700"/>
            <a:ext cx="1152525" cy="1535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7216775" y="3279775"/>
            <a:ext cx="577850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10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5391150" y="33210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9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540125" y="335280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343775" y="191452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5664200" y="19288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708400" y="19288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9388" y="1843088"/>
            <a:ext cx="504825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09550" y="3328988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663700" y="1905000"/>
            <a:ext cx="503238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4711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65175"/>
            <a:ext cx="9144000" cy="838200"/>
          </a:xfrm>
        </p:spPr>
        <p:txBody>
          <a:bodyPr/>
          <a:lstStyle/>
          <a:p>
            <a:r>
              <a:rPr lang="ru-RU" altLang="ru-RU" sz="2000" smtClean="0">
                <a:latin typeface="Franklin Gothic Medium" pitchFamily="34" charset="0"/>
              </a:rPr>
              <a:t>Карта текущего состояния процесса</a:t>
            </a:r>
            <a:br>
              <a:rPr lang="ru-RU" altLang="ru-RU" sz="2000" smtClean="0">
                <a:latin typeface="Franklin Gothic Medium" pitchFamily="34" charset="0"/>
              </a:rPr>
            </a:br>
            <a:r>
              <a:rPr lang="ru-RU" altLang="ru-RU" sz="2000" smtClean="0">
                <a:latin typeface="Franklin Gothic Medium" pitchFamily="34" charset="0"/>
              </a:rPr>
              <a:t>«</a:t>
            </a:r>
            <a:r>
              <a:rPr lang="ru-RU" altLang="ru-RU" sz="2000" u="sng" smtClean="0">
                <a:latin typeface="Franklin Gothic Medium" pitchFamily="34" charset="0"/>
              </a:rPr>
              <a:t>Прием на работу в ДОУ сотрудника</a:t>
            </a:r>
            <a:r>
              <a:rPr lang="ru-RU" altLang="ru-RU" sz="2000" smtClean="0">
                <a:latin typeface="Franklin Gothic Medium" pitchFamily="34" charset="0"/>
              </a:rPr>
              <a:t>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cxnSp>
        <p:nvCxnSpPr>
          <p:cNvPr id="20" name="Прямая соединительная линия 19"/>
          <p:cNvCxnSpPr>
            <a:stCxn id="10" idx="1"/>
            <a:endCxn id="10" idx="3"/>
          </p:cNvCxnSpPr>
          <p:nvPr/>
        </p:nvCxnSpPr>
        <p:spPr>
          <a:xfrm>
            <a:off x="122238" y="4897438"/>
            <a:ext cx="550862" cy="1000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8" name="TextBox 48"/>
          <p:cNvSpPr txBox="1">
            <a:spLocks noChangeArrowheads="1"/>
          </p:cNvSpPr>
          <p:nvPr/>
        </p:nvSpPr>
        <p:spPr bwMode="auto">
          <a:xfrm>
            <a:off x="250825" y="6381750"/>
            <a:ext cx="4608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ВПП (время протекания процесса)  – 74,5  мин. - 166 мин.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049463" y="3328988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7</a:t>
            </a:r>
          </a:p>
        </p:txBody>
      </p:sp>
      <p:sp>
        <p:nvSpPr>
          <p:cNvPr id="63" name="Номер слайда 3"/>
          <p:cNvSpPr txBox="1">
            <a:spLocks noGrp="1"/>
          </p:cNvSpPr>
          <p:nvPr/>
        </p:nvSpPr>
        <p:spPr>
          <a:xfrm>
            <a:off x="8643938" y="6500813"/>
            <a:ext cx="347662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fld id="{0F4EB3B7-BDF7-42AB-AF99-A2864A098937}" type="slidenum">
              <a:rPr lang="ru-RU" sz="1200" b="1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pPr algn="ctr">
                <a:defRPr/>
              </a:pPr>
              <a:t>3</a:t>
            </a:fld>
            <a:endParaRPr lang="ru-RU" sz="1200" b="1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10" name="Пятно 1 60"/>
          <p:cNvSpPr/>
          <p:nvPr/>
        </p:nvSpPr>
        <p:spPr>
          <a:xfrm>
            <a:off x="122238" y="4714875"/>
            <a:ext cx="550862" cy="4587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1" name="Пятно 1 60"/>
          <p:cNvSpPr/>
          <p:nvPr/>
        </p:nvSpPr>
        <p:spPr>
          <a:xfrm>
            <a:off x="120650" y="5127625"/>
            <a:ext cx="522288" cy="3619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2" name="Пятно 1 60"/>
          <p:cNvSpPr/>
          <p:nvPr/>
        </p:nvSpPr>
        <p:spPr>
          <a:xfrm>
            <a:off x="146050" y="5489575"/>
            <a:ext cx="496888" cy="3190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103188" y="5741988"/>
            <a:ext cx="544512" cy="33020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227856" y="2276872"/>
          <a:ext cx="1463824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63824"/>
              </a:tblGrid>
              <a:tr h="20573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Вахтер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Запись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журнал посещений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 </a:t>
                      </a:r>
                      <a:r>
                        <a:rPr lang="ru-RU" sz="900" baseline="0" dirty="0" smtClean="0"/>
                        <a:t> 15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1" name="Пятно 1 60"/>
          <p:cNvSpPr/>
          <p:nvPr/>
        </p:nvSpPr>
        <p:spPr>
          <a:xfrm>
            <a:off x="1141413" y="1843088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0" y="227687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881361" y="3352372"/>
            <a:ext cx="288032" cy="16675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приказ</a:t>
            </a:r>
          </a:p>
        </p:txBody>
      </p:sp>
      <p:sp>
        <p:nvSpPr>
          <p:cNvPr id="47133" name="Прямоугольник 54"/>
          <p:cNvSpPr>
            <a:spLocks noChangeArrowheads="1"/>
          </p:cNvSpPr>
          <p:nvPr/>
        </p:nvSpPr>
        <p:spPr bwMode="auto">
          <a:xfrm>
            <a:off x="5219700" y="4560888"/>
            <a:ext cx="36734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cs typeface="Arial" charset="0"/>
              </a:rPr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051051" y="2276872"/>
          <a:ext cx="1512838" cy="971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838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Собеседование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30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031456" y="2276872"/>
          <a:ext cx="1626061" cy="971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26061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Медсестра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Проверка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мед. книжки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5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5975350" y="2276872"/>
          <a:ext cx="1476970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76970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Делопроизводитель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Проверка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документов для личного дела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</a:t>
                      </a:r>
                      <a:r>
                        <a:rPr lang="ru-RU" sz="900" baseline="0" dirty="0" smtClean="0"/>
                        <a:t> 10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7767383" y="2264871"/>
          <a:ext cx="1269113" cy="983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69113"/>
              </a:tblGrid>
              <a:tr h="23405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личного дела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 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9" name="Пятно 1 60"/>
          <p:cNvSpPr/>
          <p:nvPr/>
        </p:nvSpPr>
        <p:spPr>
          <a:xfrm>
            <a:off x="1363663" y="3208338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179512" y="3656080"/>
          <a:ext cx="1512168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168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Ознакомление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локальными актами ДОУ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30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60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Таблица 72"/>
          <p:cNvGraphicFramePr>
            <a:graphicFrameLocks noGrp="1"/>
          </p:cNvGraphicFramePr>
          <p:nvPr/>
        </p:nvGraphicFramePr>
        <p:xfrm>
          <a:off x="2053709" y="3712734"/>
          <a:ext cx="1510179" cy="8465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0179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Заключение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договора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3959225" y="3734199"/>
          <a:ext cx="1583903" cy="8465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3903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Вводный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инструктаж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 </a:t>
                      </a:r>
                      <a:r>
                        <a:rPr lang="ru-RU" sz="900" baseline="0" dirty="0" smtClean="0"/>
                        <a:t> 20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5850955" y="3659350"/>
          <a:ext cx="1444535" cy="97765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44535"/>
              </a:tblGrid>
              <a:tr h="24613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Делопроизводитель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проекта приказа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4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8" name="Пятно 1 60"/>
          <p:cNvSpPr/>
          <p:nvPr/>
        </p:nvSpPr>
        <p:spPr>
          <a:xfrm>
            <a:off x="8382000" y="184626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90" name="Пятно 1 60"/>
          <p:cNvSpPr/>
          <p:nvPr/>
        </p:nvSpPr>
        <p:spPr>
          <a:xfrm>
            <a:off x="3101975" y="186372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91" name="Пятно 1 60"/>
          <p:cNvSpPr/>
          <p:nvPr/>
        </p:nvSpPr>
        <p:spPr>
          <a:xfrm>
            <a:off x="4897438" y="1808163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7596782" y="3656080"/>
          <a:ext cx="1296394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96394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Подписание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приказа , ознакомление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0" y="1412875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Линейный способ картирования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(выбор способа картирования осуществляется самостоятельно)</a:t>
            </a:r>
          </a:p>
        </p:txBody>
      </p:sp>
      <p:pic>
        <p:nvPicPr>
          <p:cNvPr id="47148" name="Picture 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9113" y="4725988"/>
            <a:ext cx="31623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714375" y="4822825"/>
          <a:ext cx="2447925" cy="150336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47925"/>
              </a:tblGrid>
              <a:tr h="2439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dirty="0" smtClean="0">
                          <a:latin typeface="Franklin Gothic Medium" pitchFamily="34" charset="0"/>
                        </a:rPr>
                        <a:t>Вахтера нет на месте</a:t>
                      </a:r>
                      <a:r>
                        <a:rPr lang="ru-RU" altLang="ru-RU" sz="1000" b="0" baseline="0" dirty="0" smtClean="0">
                          <a:latin typeface="Franklin Gothic Medium" pitchFamily="34" charset="0"/>
                        </a:rPr>
                        <a:t> </a:t>
                      </a:r>
                      <a:endParaRPr lang="ru-RU" altLang="ru-RU" sz="1000" b="0" dirty="0" smtClean="0">
                        <a:latin typeface="Franklin Gothic Medium" pitchFamily="34" charset="0"/>
                      </a:endParaRPr>
                    </a:p>
                  </a:txBody>
                  <a:tcPr marL="91427" marR="91427" marT="45738" marB="45738"/>
                </a:tc>
              </a:tr>
              <a:tr h="3685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Заведующего нет на месте </a:t>
                      </a:r>
                    </a:p>
                  </a:txBody>
                  <a:tcPr marL="91427" marR="91427" marT="45738" marB="45738"/>
                </a:tc>
              </a:tr>
              <a:tr h="342207">
                <a:tc>
                  <a:txBody>
                    <a:bodyPr/>
                    <a:lstStyle/>
                    <a:p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Мед книжка оформлена неправильно </a:t>
                      </a:r>
                    </a:p>
                  </a:txBody>
                  <a:tcPr marL="91427" marR="91427" marT="45738" marB="45738"/>
                </a:tc>
              </a:tr>
              <a:tr h="548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Недостает</a:t>
                      </a:r>
                      <a:r>
                        <a:rPr lang="ru-RU" altLang="ru-RU" sz="1000" b="0" kern="1200" baseline="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 необходимых документов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000" b="0" kern="1200" baseline="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Потеря времени</a:t>
                      </a:r>
                      <a:r>
                        <a:rPr lang="ru-RU" altLang="ru-RU" sz="1000" b="0" kern="1200" baseline="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altLang="ru-RU" sz="1000" b="0" kern="120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</a:txBody>
                  <a:tcPr marL="91427" marR="91427" marT="45738" marB="45738"/>
                </a:tc>
              </a:tr>
            </a:tbl>
          </a:graphicData>
        </a:graphic>
      </p:graphicFrame>
      <p:sp>
        <p:nvSpPr>
          <p:cNvPr id="67" name="Пятно 1 60"/>
          <p:cNvSpPr/>
          <p:nvPr/>
        </p:nvSpPr>
        <p:spPr>
          <a:xfrm>
            <a:off x="38100" y="5989638"/>
            <a:ext cx="646113" cy="4286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70" name="Пятно 1 60"/>
          <p:cNvSpPr/>
          <p:nvPr/>
        </p:nvSpPr>
        <p:spPr>
          <a:xfrm>
            <a:off x="5770563" y="5103813"/>
            <a:ext cx="379412" cy="41116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753100" y="4845050"/>
            <a:ext cx="396875" cy="204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900" b="1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5776343" y="5490368"/>
            <a:ext cx="288032" cy="22683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843588" y="5716588"/>
            <a:ext cx="233362" cy="18256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832475" y="59070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Стрелка вправо с вырезом 76"/>
          <p:cNvSpPr/>
          <p:nvPr/>
        </p:nvSpPr>
        <p:spPr>
          <a:xfrm>
            <a:off x="5837238" y="6110288"/>
            <a:ext cx="246062" cy="165100"/>
          </a:xfrm>
          <a:prstGeom prst="notch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Стрелка вправо с вырезом 83"/>
          <p:cNvSpPr/>
          <p:nvPr/>
        </p:nvSpPr>
        <p:spPr>
          <a:xfrm>
            <a:off x="1755775" y="2684463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Стрелка вправо с вырезом 84"/>
          <p:cNvSpPr/>
          <p:nvPr/>
        </p:nvSpPr>
        <p:spPr>
          <a:xfrm>
            <a:off x="3613150" y="2709863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" name="Стрелка вправо с вырезом 101"/>
          <p:cNvSpPr/>
          <p:nvPr/>
        </p:nvSpPr>
        <p:spPr>
          <a:xfrm>
            <a:off x="7488238" y="2627313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Стрелка вправо с вырезом 103"/>
          <p:cNvSpPr/>
          <p:nvPr/>
        </p:nvSpPr>
        <p:spPr>
          <a:xfrm>
            <a:off x="5702300" y="2711450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Стрелка вправо с вырезом 104"/>
          <p:cNvSpPr/>
          <p:nvPr/>
        </p:nvSpPr>
        <p:spPr>
          <a:xfrm>
            <a:off x="-57150" y="40147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Стрелка вправо с вырезом 105"/>
          <p:cNvSpPr/>
          <p:nvPr/>
        </p:nvSpPr>
        <p:spPr>
          <a:xfrm>
            <a:off x="1755775" y="4060825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7" name="Стрелка вправо с вырезом 106"/>
          <p:cNvSpPr/>
          <p:nvPr/>
        </p:nvSpPr>
        <p:spPr>
          <a:xfrm>
            <a:off x="3625850" y="4095750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8" name="Стрелка вправо с вырезом 107"/>
          <p:cNvSpPr/>
          <p:nvPr/>
        </p:nvSpPr>
        <p:spPr>
          <a:xfrm>
            <a:off x="5575300" y="4087813"/>
            <a:ext cx="244475" cy="163512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9" name="Стрелка вправо с вырезом 108"/>
          <p:cNvSpPr/>
          <p:nvPr/>
        </p:nvSpPr>
        <p:spPr>
          <a:xfrm>
            <a:off x="7343775" y="4054475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3167062" cy="358775"/>
          </a:xfrm>
        </p:spPr>
        <p:txBody>
          <a:bodyPr/>
          <a:lstStyle/>
          <a:p>
            <a:r>
              <a:rPr lang="ru-RU" sz="2400" smtClean="0"/>
              <a:t>Пирамида проблем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288" y="115888"/>
            <a:ext cx="8686800" cy="8651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07504" y="1556792"/>
          <a:ext cx="38164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4524375" y="1484313"/>
            <a:ext cx="42957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/>
              <a:t>Вахтера нет на месте </a:t>
            </a:r>
          </a:p>
          <a:p>
            <a:endParaRPr lang="ru-RU" altLang="ru-RU" sz="1400"/>
          </a:p>
          <a:p>
            <a:r>
              <a:rPr lang="ru-RU" altLang="ru-RU" sz="1400"/>
              <a:t>Заведующего нет на месте </a:t>
            </a:r>
          </a:p>
          <a:p>
            <a:endParaRPr lang="ru-RU" altLang="ru-RU" sz="1400"/>
          </a:p>
          <a:p>
            <a:endParaRPr lang="ru-RU" altLang="ru-RU" sz="1400"/>
          </a:p>
          <a:p>
            <a:r>
              <a:rPr lang="ru-RU" altLang="ru-RU" sz="1400"/>
              <a:t>Мед книжка оформлена неправильно </a:t>
            </a:r>
          </a:p>
          <a:p>
            <a:endParaRPr lang="ru-RU" altLang="ru-RU" sz="1400"/>
          </a:p>
          <a:p>
            <a:r>
              <a:rPr lang="ru-RU" altLang="ru-RU" sz="1400"/>
              <a:t>Недостает необходимых документов </a:t>
            </a:r>
          </a:p>
          <a:p>
            <a:endParaRPr lang="ru-RU" altLang="ru-RU" sz="1400"/>
          </a:p>
          <a:p>
            <a:r>
              <a:rPr lang="ru-RU" altLang="ru-RU" sz="1400"/>
              <a:t>Потеря времени</a:t>
            </a:r>
            <a:endParaRPr lang="ru-RU" sz="1400"/>
          </a:p>
        </p:txBody>
      </p:sp>
      <p:sp>
        <p:nvSpPr>
          <p:cNvPr id="1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74680" y="2507967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73638" y="1125538"/>
            <a:ext cx="3168650" cy="3587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rgbClr val="464646"/>
                </a:solidFill>
              </a:rPr>
              <a:t>Перечень проблем</a:t>
            </a:r>
            <a:endParaRPr lang="ru-RU" sz="2400" dirty="0">
              <a:solidFill>
                <a:srgbClr val="464646"/>
              </a:solidFill>
            </a:endParaRPr>
          </a:p>
        </p:txBody>
      </p:sp>
      <p:sp>
        <p:nvSpPr>
          <p:cNvPr id="15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54587" y="303436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16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56237" y="3395911"/>
            <a:ext cx="564513" cy="360039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24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82230" y="198884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2562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20125" y="6572250"/>
            <a:ext cx="531813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E84591D-6EBF-4974-87AC-F3D51ACC9BDB}" type="slidenum">
              <a:rPr lang="ru-RU" b="1">
                <a:solidFill>
                  <a:srgbClr val="23263C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b="1">
              <a:solidFill>
                <a:srgbClr val="23263C"/>
              </a:solidFill>
            </a:endParaRPr>
          </a:p>
        </p:txBody>
      </p:sp>
      <p:sp>
        <p:nvSpPr>
          <p:cNvPr id="2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82230" y="146342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738648" y="438954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9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654603" y="5866781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30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971600" y="552367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3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508171" y="525148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32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169169" y="528567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3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695696" y="604536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35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693339" y="553199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7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63"/>
            <a:ext cx="450850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F9BA9E2B-8AE2-4420-9928-0325A9E26E8A}" type="slidenum">
              <a:rPr lang="ru-RU" altLang="ru-RU" b="1">
                <a:solidFill>
                  <a:srgbClr val="23263C"/>
                </a:solidFill>
                <a:latin typeface="Franklin Gothic Book" pitchFamily="34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 b="1">
              <a:solidFill>
                <a:srgbClr val="23263C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27650" name="Text Box 14"/>
          <p:cNvSpPr txBox="1">
            <a:spLocks noChangeArrowheads="1"/>
          </p:cNvSpPr>
          <p:nvPr/>
        </p:nvSpPr>
        <p:spPr bwMode="auto">
          <a:xfrm>
            <a:off x="7029450" y="796925"/>
            <a:ext cx="18113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200" b="1">
                <a:solidFill>
                  <a:schemeClr val="tx2"/>
                </a:solidFill>
                <a:cs typeface="Arial" charset="0"/>
              </a:rPr>
              <a:t>Вклад в достижение цели, мин.</a:t>
            </a:r>
          </a:p>
        </p:txBody>
      </p:sp>
      <p:sp>
        <p:nvSpPr>
          <p:cNvPr id="27651" name="Text Box 14"/>
          <p:cNvSpPr txBox="1">
            <a:spLocks noChangeArrowheads="1"/>
          </p:cNvSpPr>
          <p:nvPr/>
        </p:nvSpPr>
        <p:spPr bwMode="auto">
          <a:xfrm>
            <a:off x="5170488" y="796925"/>
            <a:ext cx="15938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Решение</a:t>
            </a:r>
          </a:p>
        </p:txBody>
      </p:sp>
      <p:sp>
        <p:nvSpPr>
          <p:cNvPr id="27652" name="TextBox 41"/>
          <p:cNvSpPr txBox="1">
            <a:spLocks noChangeArrowheads="1"/>
          </p:cNvSpPr>
          <p:nvPr/>
        </p:nvSpPr>
        <p:spPr bwMode="auto">
          <a:xfrm>
            <a:off x="4763" y="1695450"/>
            <a:ext cx="21097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/>
            <a:r>
              <a:rPr lang="ru-RU" altLang="ru-RU" sz="1400"/>
              <a:t>Вахтера нет на месте</a:t>
            </a:r>
            <a:endParaRPr lang="ru-RU" sz="1400"/>
          </a:p>
        </p:txBody>
      </p:sp>
      <p:sp>
        <p:nvSpPr>
          <p:cNvPr id="27653" name="TextBox 41"/>
          <p:cNvSpPr txBox="1">
            <a:spLocks noChangeArrowheads="1"/>
          </p:cNvSpPr>
          <p:nvPr/>
        </p:nvSpPr>
        <p:spPr bwMode="auto">
          <a:xfrm>
            <a:off x="2528888" y="1590675"/>
            <a:ext cx="2303462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200" b="1">
                <a:cs typeface="Arial" charset="0"/>
              </a:rPr>
              <a:t>-</a:t>
            </a:r>
            <a:r>
              <a:rPr lang="ru-RU" altLang="ru-RU" sz="1400">
                <a:cs typeface="Arial" charset="0"/>
              </a:rPr>
              <a:t>отсутствие графика приема граждан, необходимость обхода территории вахтером</a:t>
            </a:r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808913" y="1809750"/>
            <a:ext cx="1031875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>
                <a:solidFill>
                  <a:schemeClr val="tx2"/>
                </a:solidFill>
                <a:latin typeface="Arial" charset="0"/>
                <a:cs typeface="Arial" charset="0"/>
              </a:rPr>
              <a:t>15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00013" y="1412875"/>
            <a:ext cx="8788400" cy="1223963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222250" y="796925"/>
            <a:ext cx="16748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Проблема</a:t>
            </a:r>
          </a:p>
        </p:txBody>
      </p:sp>
      <p:sp>
        <p:nvSpPr>
          <p:cNvPr id="27663" name="TextBox 41"/>
          <p:cNvSpPr txBox="1">
            <a:spLocks noChangeArrowheads="1"/>
          </p:cNvSpPr>
          <p:nvPr/>
        </p:nvSpPr>
        <p:spPr bwMode="auto">
          <a:xfrm>
            <a:off x="5156200" y="1504950"/>
            <a:ext cx="2087563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>
                <a:solidFill>
                  <a:srgbClr val="000000"/>
                </a:solidFill>
              </a:rPr>
              <a:t>Составление графика приема граждан с учетом обхода территории вахтером</a:t>
            </a:r>
            <a:endParaRPr lang="ru-RU" altLang="ru-RU" sz="1400">
              <a:solidFill>
                <a:srgbClr val="000000"/>
              </a:solidFill>
            </a:endParaRPr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67" name="Text Box 14"/>
          <p:cNvSpPr txBox="1">
            <a:spLocks noChangeArrowheads="1"/>
          </p:cNvSpPr>
          <p:nvPr/>
        </p:nvSpPr>
        <p:spPr bwMode="auto">
          <a:xfrm>
            <a:off x="2720975" y="796925"/>
            <a:ext cx="16748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Первопричина</a:t>
            </a:r>
          </a:p>
        </p:txBody>
      </p:sp>
      <p:sp>
        <p:nvSpPr>
          <p:cNvPr id="27668" name="Заголовок 1"/>
          <p:cNvSpPr txBox="1">
            <a:spLocks/>
          </p:cNvSpPr>
          <p:nvPr/>
        </p:nvSpPr>
        <p:spPr bwMode="auto">
          <a:xfrm>
            <a:off x="201613" y="188913"/>
            <a:ext cx="86868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>
                <a:solidFill>
                  <a:srgbClr val="002060"/>
                </a:solidFill>
                <a:latin typeface="Calibri" pitchFamily="34" charset="0"/>
              </a:rPr>
              <a:t>Анализ проблем «5 почему?»</a:t>
            </a:r>
          </a:p>
        </p:txBody>
      </p:sp>
      <p:sp>
        <p:nvSpPr>
          <p:cNvPr id="27669" name="TextBox 41"/>
          <p:cNvSpPr txBox="1">
            <a:spLocks noChangeArrowheads="1"/>
          </p:cNvSpPr>
          <p:nvPr/>
        </p:nvSpPr>
        <p:spPr bwMode="auto">
          <a:xfrm>
            <a:off x="100013" y="3228975"/>
            <a:ext cx="21097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/>
              <a:t>Заведующего нет на месте</a:t>
            </a:r>
          </a:p>
        </p:txBody>
      </p:sp>
      <p:sp>
        <p:nvSpPr>
          <p:cNvPr id="27670" name="TextBox 41"/>
          <p:cNvSpPr txBox="1">
            <a:spLocks noChangeArrowheads="1"/>
          </p:cNvSpPr>
          <p:nvPr/>
        </p:nvSpPr>
        <p:spPr bwMode="auto">
          <a:xfrm>
            <a:off x="2516188" y="3033713"/>
            <a:ext cx="23050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>
                <a:cs typeface="Arial" charset="0"/>
              </a:rPr>
              <a:t>Отсутствие графика приема граждан, ГМО, плановое совещание и т.п.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00013" y="2873375"/>
            <a:ext cx="8778875" cy="1211263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225573" y="331178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39515" y="332025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78" name="TextBox 41"/>
          <p:cNvSpPr txBox="1">
            <a:spLocks noChangeArrowheads="1"/>
          </p:cNvSpPr>
          <p:nvPr/>
        </p:nvSpPr>
        <p:spPr bwMode="auto">
          <a:xfrm>
            <a:off x="5097463" y="2947988"/>
            <a:ext cx="20891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/>
              <a:t>Составление графика приема граждан с учетом плановых совещаний руководителя</a:t>
            </a:r>
          </a:p>
        </p:txBody>
      </p:sp>
      <p:sp>
        <p:nvSpPr>
          <p:cNvPr id="49" name="Стрелка: вправо 3"/>
          <p:cNvSpPr/>
          <p:nvPr/>
        </p:nvSpPr>
        <p:spPr>
          <a:xfrm>
            <a:off x="4929691" y="332025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82" name="TextBox 41"/>
          <p:cNvSpPr txBox="1">
            <a:spLocks noChangeArrowheads="1"/>
          </p:cNvSpPr>
          <p:nvPr/>
        </p:nvSpPr>
        <p:spPr bwMode="auto">
          <a:xfrm>
            <a:off x="100013" y="4625975"/>
            <a:ext cx="2109787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/>
            <a:r>
              <a:rPr lang="ru-RU" altLang="ru-RU" sz="1400"/>
              <a:t>Мед книжка оформлена неправильно </a:t>
            </a:r>
          </a:p>
          <a:p>
            <a:pPr algn="ctr"/>
            <a:endParaRPr lang="ru-RU" sz="140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</a:pPr>
            <a:endParaRPr lang="ru-RU" altLang="ru-RU" sz="1200" b="1">
              <a:cs typeface="Arial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00013" y="4311650"/>
            <a:ext cx="8764587" cy="18542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211897" y="5077363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35810" y="506195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6015" y="5077362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26363" y="3298825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>
                <a:solidFill>
                  <a:schemeClr val="tx2"/>
                </a:solidFill>
                <a:latin typeface="Arial" charset="0"/>
                <a:cs typeface="Arial" charset="0"/>
              </a:rPr>
              <a:t>30</a:t>
            </a:r>
          </a:p>
        </p:txBody>
      </p:sp>
      <p:sp>
        <p:nvSpPr>
          <p:cNvPr id="27695" name="TextBox 41"/>
          <p:cNvSpPr txBox="1">
            <a:spLocks noChangeArrowheads="1"/>
          </p:cNvSpPr>
          <p:nvPr/>
        </p:nvSpPr>
        <p:spPr bwMode="auto">
          <a:xfrm>
            <a:off x="5170488" y="4476750"/>
            <a:ext cx="208915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Введение предварительной проверки медицинской книжки посредством различных мессенджеров</a:t>
            </a:r>
            <a:r>
              <a:rPr lang="ru-RU">
                <a:solidFill>
                  <a:srgbClr val="00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endParaRPr lang="ru-RU" altLang="ru-RU" sz="1200" b="1">
              <a:cs typeface="Arial" charset="0"/>
            </a:endParaRPr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54938" y="5060950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>
                <a:solidFill>
                  <a:schemeClr val="tx2"/>
                </a:solidFill>
                <a:latin typeface="Arial" charset="0"/>
                <a:cs typeface="Arial" charset="0"/>
              </a:rPr>
              <a:t>60</a:t>
            </a:r>
          </a:p>
        </p:txBody>
      </p:sp>
      <p:sp>
        <p:nvSpPr>
          <p:cNvPr id="27699" name="TextBox 41"/>
          <p:cNvSpPr txBox="1">
            <a:spLocks noChangeArrowheads="1"/>
          </p:cNvSpPr>
          <p:nvPr/>
        </p:nvSpPr>
        <p:spPr bwMode="auto">
          <a:xfrm>
            <a:off x="2732088" y="4645025"/>
            <a:ext cx="23050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>
                <a:cs typeface="Arial" charset="0"/>
              </a:rPr>
              <a:t>Нет отметок о необходимых прививках, не пройдено гигиеническое обучение и т.п.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63"/>
            <a:ext cx="450850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5D13B7B4-E0BF-4081-A23D-7F1C7368A0A7}" type="slidenum">
              <a:rPr lang="ru-RU" altLang="ru-RU" b="1">
                <a:solidFill>
                  <a:srgbClr val="23263C"/>
                </a:solidFill>
                <a:latin typeface="Franklin Gothic Book" pitchFamily="34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altLang="ru-RU" b="1">
              <a:solidFill>
                <a:srgbClr val="23263C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28674" name="Text Box 14"/>
          <p:cNvSpPr txBox="1">
            <a:spLocks noChangeArrowheads="1"/>
          </p:cNvSpPr>
          <p:nvPr/>
        </p:nvSpPr>
        <p:spPr bwMode="auto">
          <a:xfrm>
            <a:off x="7288213" y="930275"/>
            <a:ext cx="1811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200" b="1">
                <a:solidFill>
                  <a:schemeClr val="tx2"/>
                </a:solidFill>
                <a:cs typeface="Arial" charset="0"/>
              </a:rPr>
              <a:t>Вклад в достижение цели, мин.</a:t>
            </a:r>
          </a:p>
        </p:txBody>
      </p:sp>
      <p:sp>
        <p:nvSpPr>
          <p:cNvPr id="28675" name="Text Box 14"/>
          <p:cNvSpPr txBox="1">
            <a:spLocks noChangeArrowheads="1"/>
          </p:cNvSpPr>
          <p:nvPr/>
        </p:nvSpPr>
        <p:spPr bwMode="auto">
          <a:xfrm>
            <a:off x="5572125" y="960438"/>
            <a:ext cx="15938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Решение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79388" y="960438"/>
            <a:ext cx="167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Проблема</a:t>
            </a:r>
          </a:p>
        </p:txBody>
      </p:sp>
      <p:sp>
        <p:nvSpPr>
          <p:cNvPr id="28691" name="Text Box 14"/>
          <p:cNvSpPr txBox="1">
            <a:spLocks noChangeArrowheads="1"/>
          </p:cNvSpPr>
          <p:nvPr/>
        </p:nvSpPr>
        <p:spPr bwMode="auto">
          <a:xfrm>
            <a:off x="2995613" y="960438"/>
            <a:ext cx="167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Первопричина</a:t>
            </a:r>
          </a:p>
        </p:txBody>
      </p:sp>
      <p:sp>
        <p:nvSpPr>
          <p:cNvPr id="28692" name="Заголовок 1"/>
          <p:cNvSpPr txBox="1">
            <a:spLocks/>
          </p:cNvSpPr>
          <p:nvPr/>
        </p:nvSpPr>
        <p:spPr bwMode="auto">
          <a:xfrm>
            <a:off x="201613" y="407988"/>
            <a:ext cx="86868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>
                <a:solidFill>
                  <a:srgbClr val="4F81BD"/>
                </a:solidFill>
                <a:latin typeface="Calibri" pitchFamily="34" charset="0"/>
              </a:rPr>
              <a:t>Анализ проблем «5 почему?»</a:t>
            </a:r>
          </a:p>
        </p:txBody>
      </p:sp>
      <p:sp>
        <p:nvSpPr>
          <p:cNvPr id="28693" name="TextBox 41"/>
          <p:cNvSpPr txBox="1">
            <a:spLocks noChangeArrowheads="1"/>
          </p:cNvSpPr>
          <p:nvPr/>
        </p:nvSpPr>
        <p:spPr bwMode="auto">
          <a:xfrm>
            <a:off x="-46038" y="1643063"/>
            <a:ext cx="2286001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r>
              <a:rPr lang="ru-RU" altLang="ru-RU" sz="1400"/>
              <a:t>Недостает необходимых документов</a:t>
            </a:r>
            <a:endParaRPr lang="ru-RU" sz="1400"/>
          </a:p>
          <a:p>
            <a:pPr algn="ctr">
              <a:lnSpc>
                <a:spcPct val="80000"/>
              </a:lnSpc>
            </a:pPr>
            <a:endParaRPr lang="ru-RU" altLang="ru-RU" sz="1400" b="1">
              <a:cs typeface="Arial" charset="0"/>
            </a:endParaRPr>
          </a:p>
        </p:txBody>
      </p:sp>
      <p:sp>
        <p:nvSpPr>
          <p:cNvPr id="28694" name="TextBox 41"/>
          <p:cNvSpPr txBox="1">
            <a:spLocks noChangeArrowheads="1"/>
          </p:cNvSpPr>
          <p:nvPr/>
        </p:nvSpPr>
        <p:spPr bwMode="auto">
          <a:xfrm>
            <a:off x="2441575" y="1382713"/>
            <a:ext cx="23034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200" b="1">
                <a:cs typeface="Arial" charset="0"/>
              </a:rPr>
              <a:t>- </a:t>
            </a:r>
            <a:r>
              <a:rPr lang="ru-RU" altLang="ru-RU" sz="1400">
                <a:cs typeface="Arial" charset="0"/>
              </a:rPr>
              <a:t>Отсутствие информации о необходимых для оформления на работу документах 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1438" y="1414463"/>
            <a:ext cx="8905875" cy="10414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трелка: вправо 3"/>
          <p:cNvSpPr/>
          <p:nvPr/>
        </p:nvSpPr>
        <p:spPr>
          <a:xfrm>
            <a:off x="2253966" y="1718073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трелка: вправо 3"/>
          <p:cNvSpPr/>
          <p:nvPr/>
        </p:nvSpPr>
        <p:spPr>
          <a:xfrm>
            <a:off x="7302445" y="1774937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02" name="TextBox 41"/>
          <p:cNvSpPr txBox="1">
            <a:spLocks noChangeArrowheads="1"/>
          </p:cNvSpPr>
          <p:nvPr/>
        </p:nvSpPr>
        <p:spPr bwMode="auto">
          <a:xfrm>
            <a:off x="5062538" y="1290638"/>
            <a:ext cx="2208212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СМС- рассылка соискателю необходимого перечня документов </a:t>
            </a:r>
          </a:p>
          <a:p>
            <a:endParaRPr lang="ru-RU" sz="140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</a:pPr>
            <a:endParaRPr lang="ru-RU" altLang="ru-RU" sz="1200" b="1">
              <a:cs typeface="Arial" charset="0"/>
            </a:endParaRPr>
          </a:p>
        </p:txBody>
      </p:sp>
      <p:sp>
        <p:nvSpPr>
          <p:cNvPr id="55" name="Стрелка: вправо 3"/>
          <p:cNvSpPr/>
          <p:nvPr/>
        </p:nvSpPr>
        <p:spPr>
          <a:xfrm>
            <a:off x="4887102" y="183376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06" name="TextBox 41"/>
          <p:cNvSpPr txBox="1">
            <a:spLocks noChangeArrowheads="1"/>
          </p:cNvSpPr>
          <p:nvPr/>
        </p:nvSpPr>
        <p:spPr bwMode="auto">
          <a:xfrm>
            <a:off x="68263" y="2601913"/>
            <a:ext cx="2109787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/>
            <a:r>
              <a:rPr lang="ru-RU" altLang="ru-RU" sz="1200"/>
              <a:t>Потеря времени во время ознакомления будущего сотрудника с локальными актами ДОУ </a:t>
            </a:r>
            <a:endParaRPr lang="ru-RU" sz="1200"/>
          </a:p>
          <a:p>
            <a:pPr algn="ctr"/>
            <a:endParaRPr lang="ru-RU" sz="120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</a:pPr>
            <a:endParaRPr lang="ru-RU" altLang="ru-RU" sz="1400" b="1">
              <a:cs typeface="Arial" charset="0"/>
            </a:endParaRPr>
          </a:p>
        </p:txBody>
      </p:sp>
      <p:sp>
        <p:nvSpPr>
          <p:cNvPr id="28707" name="TextBox 41"/>
          <p:cNvSpPr txBox="1">
            <a:spLocks noChangeArrowheads="1"/>
          </p:cNvSpPr>
          <p:nvPr/>
        </p:nvSpPr>
        <p:spPr bwMode="auto">
          <a:xfrm>
            <a:off x="2603500" y="2514600"/>
            <a:ext cx="23050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200" b="1">
                <a:cs typeface="Arial" charset="0"/>
              </a:rPr>
              <a:t>- </a:t>
            </a:r>
            <a:r>
              <a:rPr lang="ru-RU" altLang="ru-RU" sz="1400">
                <a:cs typeface="Arial" charset="0"/>
              </a:rPr>
              <a:t>Большой объем информация, необходимость ознакомить с необходимыми локальными актами до приема на работу</a:t>
            </a:r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872413" y="2800350"/>
            <a:ext cx="1031875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>
                <a:solidFill>
                  <a:schemeClr val="tx2"/>
                </a:solidFill>
                <a:latin typeface="Arial" charset="0"/>
                <a:cs typeface="Arial" charset="0"/>
              </a:rPr>
              <a:t>30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85725" y="2636838"/>
            <a:ext cx="8905875" cy="1439862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Стрелка: вправо 3"/>
          <p:cNvSpPr/>
          <p:nvPr/>
        </p:nvSpPr>
        <p:spPr>
          <a:xfrm>
            <a:off x="2367918" y="2833726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451819" y="2817018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16" name="TextBox 41"/>
          <p:cNvSpPr txBox="1">
            <a:spLocks noChangeArrowheads="1"/>
          </p:cNvSpPr>
          <p:nvPr/>
        </p:nvSpPr>
        <p:spPr bwMode="auto">
          <a:xfrm>
            <a:off x="5253038" y="2886075"/>
            <a:ext cx="221456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1200" b="1">
              <a:cs typeface="Arial" charset="0"/>
            </a:endParaRPr>
          </a:p>
        </p:txBody>
      </p:sp>
      <p:sp>
        <p:nvSpPr>
          <p:cNvPr id="63" name="Стрелка: вправо 3"/>
          <p:cNvSpPr/>
          <p:nvPr/>
        </p:nvSpPr>
        <p:spPr>
          <a:xfrm>
            <a:off x="5018330" y="2817018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7726363" y="1747838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>
                <a:solidFill>
                  <a:schemeClr val="tx2"/>
                </a:solidFill>
                <a:latin typeface="Arial" charset="0"/>
                <a:cs typeface="Arial" charset="0"/>
              </a:rPr>
              <a:t>30</a:t>
            </a: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5219700" y="2708275"/>
            <a:ext cx="20891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Самостоятельное ознакомление с локальными актами на сайте ДОУ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7216775" y="3279775"/>
            <a:ext cx="577850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10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5391150" y="33210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9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540125" y="335280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343775" y="191452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5664200" y="19288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708400" y="19288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9388" y="1843088"/>
            <a:ext cx="504825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09550" y="3328988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663700" y="1905000"/>
            <a:ext cx="503238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4916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92150"/>
            <a:ext cx="9144000" cy="838200"/>
          </a:xfrm>
        </p:spPr>
        <p:txBody>
          <a:bodyPr/>
          <a:lstStyle/>
          <a:p>
            <a:r>
              <a:rPr lang="ru-RU" altLang="ru-RU" sz="2000" smtClean="0">
                <a:latin typeface="Times New Roman" pitchFamily="18" charset="0"/>
              </a:rPr>
              <a:t>Карта целевого состояния процесса</a:t>
            </a:r>
            <a:br>
              <a:rPr lang="ru-RU" altLang="ru-RU" sz="2000" smtClean="0">
                <a:latin typeface="Times New Roman" pitchFamily="18" charset="0"/>
              </a:rPr>
            </a:br>
            <a:r>
              <a:rPr lang="ru-RU" altLang="ru-RU" sz="2000" smtClean="0">
                <a:latin typeface="Times New Roman" pitchFamily="18" charset="0"/>
              </a:rPr>
              <a:t>«</a:t>
            </a:r>
            <a:r>
              <a:rPr lang="ru-RU" altLang="ru-RU" sz="2000" u="sng" smtClean="0">
                <a:latin typeface="Times New Roman" pitchFamily="18" charset="0"/>
              </a:rPr>
              <a:t>Прием на работу в ДОУ сотрудника</a:t>
            </a:r>
            <a:r>
              <a:rPr lang="ru-RU" altLang="ru-RU" sz="2000" smtClean="0">
                <a:latin typeface="Times New Roman" pitchFamily="18" charset="0"/>
              </a:rPr>
              <a:t>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БУДЕТ»)</a:t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49165" name="TextBox 48"/>
          <p:cNvSpPr txBox="1">
            <a:spLocks noChangeArrowheads="1"/>
          </p:cNvSpPr>
          <p:nvPr/>
        </p:nvSpPr>
        <p:spPr bwMode="auto">
          <a:xfrm>
            <a:off x="250825" y="6381750"/>
            <a:ext cx="4608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ВПП (время протекания процесса)  – 54,5  мин. – 74,5 мин.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049463" y="3328988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7</a:t>
            </a:r>
          </a:p>
        </p:txBody>
      </p:sp>
      <p:sp>
        <p:nvSpPr>
          <p:cNvPr id="63" name="Номер слайда 3"/>
          <p:cNvSpPr txBox="1">
            <a:spLocks noGrp="1"/>
          </p:cNvSpPr>
          <p:nvPr/>
        </p:nvSpPr>
        <p:spPr>
          <a:xfrm>
            <a:off x="8643938" y="6500813"/>
            <a:ext cx="347662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fld id="{61FD7BE9-5205-4E99-8C8B-45D579718D38}" type="slidenum">
              <a:rPr lang="ru-RU" sz="1200" b="1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pPr algn="ctr">
                <a:defRPr/>
              </a:pPr>
              <a:t>7</a:t>
            </a:fld>
            <a:endParaRPr lang="ru-RU" sz="1200" b="1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227856" y="2276872"/>
          <a:ext cx="1463824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63824"/>
              </a:tblGrid>
              <a:tr h="20573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Вахтер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Запись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журнал посещений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0,5 мин- 1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Прямоугольник 60"/>
          <p:cNvSpPr/>
          <p:nvPr/>
        </p:nvSpPr>
        <p:spPr>
          <a:xfrm>
            <a:off x="0" y="227687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881361" y="3352372"/>
            <a:ext cx="288032" cy="16675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приказ</a:t>
            </a:r>
          </a:p>
        </p:txBody>
      </p:sp>
      <p:sp>
        <p:nvSpPr>
          <p:cNvPr id="49175" name="Прямоугольник 54"/>
          <p:cNvSpPr>
            <a:spLocks noChangeArrowheads="1"/>
          </p:cNvSpPr>
          <p:nvPr/>
        </p:nvSpPr>
        <p:spPr bwMode="auto">
          <a:xfrm>
            <a:off x="5219700" y="4560888"/>
            <a:ext cx="36734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cs typeface="Arial" charset="0"/>
              </a:rPr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051051" y="2276872"/>
          <a:ext cx="1512838" cy="971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838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Собеседование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8мин.</a:t>
                      </a:r>
                      <a:r>
                        <a:rPr lang="ru-RU" sz="900" baseline="0" dirty="0" smtClean="0"/>
                        <a:t> -</a:t>
                      </a:r>
                      <a:r>
                        <a:rPr lang="ru-RU" sz="900" dirty="0" smtClean="0"/>
                        <a:t> 10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031456" y="2276872"/>
          <a:ext cx="1626061" cy="971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26061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Медсестра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Проверка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мед. книжки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мин.-1,5 мин. 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5975350" y="2276872"/>
          <a:ext cx="1476970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76970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Делопроизводитель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Проверка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документов для личного дела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3 мин.-5 мин.</a:t>
                      </a:r>
                      <a:r>
                        <a:rPr lang="ru-RU" sz="900" dirty="0" smtClean="0"/>
                        <a:t> 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7767383" y="2264871"/>
          <a:ext cx="1269113" cy="9830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69113"/>
              </a:tblGrid>
              <a:tr h="23405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личного дела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4мин.-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5  мин. 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179512" y="3656080"/>
          <a:ext cx="1512168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168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Ознакомление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локальными актами ДОУ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15 мин.-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20</a:t>
                      </a:r>
                      <a:r>
                        <a:rPr lang="ru-RU" sz="900" baseline="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Таблица 72"/>
          <p:cNvGraphicFramePr>
            <a:graphicFrameLocks noGrp="1"/>
          </p:cNvGraphicFramePr>
          <p:nvPr/>
        </p:nvGraphicFramePr>
        <p:xfrm>
          <a:off x="2053709" y="3712734"/>
          <a:ext cx="1510179" cy="8465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0179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Заключение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договора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6</a:t>
                      </a:r>
                      <a:r>
                        <a:rPr lang="ru-RU" sz="900" baseline="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3959225" y="3734199"/>
          <a:ext cx="1583903" cy="8465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3903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Вводный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инструктаж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 </a:t>
                      </a:r>
                      <a:r>
                        <a:rPr lang="ru-RU" sz="900" baseline="0" dirty="0" smtClean="0"/>
                        <a:t> 20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5850955" y="3659350"/>
          <a:ext cx="1444535" cy="97765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44535"/>
              </a:tblGrid>
              <a:tr h="24613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Делопроизводитель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проекта приказа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4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7596782" y="3656080"/>
          <a:ext cx="1296394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96394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Подписание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приказа , ознакомление 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0" y="1412875"/>
            <a:ext cx="9144000" cy="517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Линейный способ картирования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+mj-lt"/>
                <a:cs typeface="Arial" charset="0"/>
              </a:rPr>
              <a:t>(выбор способа картирования осуществляется самостоятельно)</a:t>
            </a:r>
          </a:p>
        </p:txBody>
      </p:sp>
      <p:pic>
        <p:nvPicPr>
          <p:cNvPr id="49186" name="Picture 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9113" y="4725988"/>
            <a:ext cx="31623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" name="Пятно 1 60"/>
          <p:cNvSpPr/>
          <p:nvPr/>
        </p:nvSpPr>
        <p:spPr>
          <a:xfrm>
            <a:off x="5770563" y="5103813"/>
            <a:ext cx="379412" cy="41116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753100" y="4845050"/>
            <a:ext cx="396875" cy="204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900" b="1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5776343" y="5490368"/>
            <a:ext cx="288032" cy="22683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843588" y="5716588"/>
            <a:ext cx="233362" cy="18256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832475" y="59070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Стрелка вправо с вырезом 76"/>
          <p:cNvSpPr/>
          <p:nvPr/>
        </p:nvSpPr>
        <p:spPr>
          <a:xfrm>
            <a:off x="5837238" y="6110288"/>
            <a:ext cx="246062" cy="165100"/>
          </a:xfrm>
          <a:prstGeom prst="notch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Стрелка вправо с вырезом 83"/>
          <p:cNvSpPr/>
          <p:nvPr/>
        </p:nvSpPr>
        <p:spPr>
          <a:xfrm>
            <a:off x="1755775" y="2684463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Стрелка вправо с вырезом 84"/>
          <p:cNvSpPr/>
          <p:nvPr/>
        </p:nvSpPr>
        <p:spPr>
          <a:xfrm>
            <a:off x="3613150" y="2709863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" name="Стрелка вправо с вырезом 101"/>
          <p:cNvSpPr/>
          <p:nvPr/>
        </p:nvSpPr>
        <p:spPr>
          <a:xfrm>
            <a:off x="7488238" y="2627313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Стрелка вправо с вырезом 103"/>
          <p:cNvSpPr/>
          <p:nvPr/>
        </p:nvSpPr>
        <p:spPr>
          <a:xfrm>
            <a:off x="5702300" y="2711450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Стрелка вправо с вырезом 104"/>
          <p:cNvSpPr/>
          <p:nvPr/>
        </p:nvSpPr>
        <p:spPr>
          <a:xfrm>
            <a:off x="-57150" y="40147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Стрелка вправо с вырезом 105"/>
          <p:cNvSpPr/>
          <p:nvPr/>
        </p:nvSpPr>
        <p:spPr>
          <a:xfrm>
            <a:off x="1755775" y="4060825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7" name="Стрелка вправо с вырезом 106"/>
          <p:cNvSpPr/>
          <p:nvPr/>
        </p:nvSpPr>
        <p:spPr>
          <a:xfrm>
            <a:off x="3625850" y="4095750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8" name="Стрелка вправо с вырезом 107"/>
          <p:cNvSpPr/>
          <p:nvPr/>
        </p:nvSpPr>
        <p:spPr>
          <a:xfrm>
            <a:off x="5575300" y="4087813"/>
            <a:ext cx="244475" cy="163512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9" name="Стрелка вправо с вырезом 108"/>
          <p:cNvSpPr/>
          <p:nvPr/>
        </p:nvSpPr>
        <p:spPr>
          <a:xfrm>
            <a:off x="7343775" y="4054475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80" name="Object 36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6180" name="think-cell Slide" r:id="rId5" imgW="360" imgH="360" progId="">
              <p:embed/>
            </p:oleObj>
          </a:graphicData>
        </a:graphic>
      </p:graphicFrame>
      <p:sp>
        <p:nvSpPr>
          <p:cNvPr id="6181" name="Заголовок 1"/>
          <p:cNvSpPr>
            <a:spLocks noGrp="1"/>
          </p:cNvSpPr>
          <p:nvPr>
            <p:ph type="title"/>
          </p:nvPr>
        </p:nvSpPr>
        <p:spPr>
          <a:xfrm>
            <a:off x="244475" y="757238"/>
            <a:ext cx="8648700" cy="439737"/>
          </a:xfrm>
        </p:spPr>
        <p:txBody>
          <a:bodyPr/>
          <a:lstStyle/>
          <a:p>
            <a:r>
              <a:rPr lang="ru-RU" sz="3600" b="1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58763" y="1271588"/>
            <a:ext cx="8636000" cy="51260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TextBox 14">
            <a:extLst>
              <a:ext uri="{FF2B5EF4-FFF2-40B4-BE49-F238E27FC236}"/>
            </a:extLst>
          </p:cNvPr>
          <p:cNvSpPr txBox="1"/>
          <p:nvPr/>
        </p:nvSpPr>
        <p:spPr>
          <a:xfrm>
            <a:off x="292100" y="1357313"/>
            <a:ext cx="163512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Факторы успеха</a:t>
            </a:r>
          </a:p>
        </p:txBody>
      </p:sp>
      <p:sp>
        <p:nvSpPr>
          <p:cNvPr id="21" name="TextBox 20">
            <a:extLst>
              <a:ext uri="{FF2B5EF4-FFF2-40B4-BE49-F238E27FC236}"/>
            </a:extLst>
          </p:cNvPr>
          <p:cNvSpPr txBox="1"/>
          <p:nvPr/>
        </p:nvSpPr>
        <p:spPr>
          <a:xfrm>
            <a:off x="493713" y="3721100"/>
            <a:ext cx="1846262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Calibri" pitchFamily="34" charset="0"/>
              </a:rPr>
              <a:t>Устранили потери времени, связанные с ожиданием вахтера и руководителя </a:t>
            </a:r>
            <a:endParaRPr lang="ru-RU" sz="12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3" name="TextBox 22">
            <a:extLst>
              <a:ext uri="{FF2B5EF4-FFF2-40B4-BE49-F238E27FC236}"/>
            </a:extLst>
          </p:cNvPr>
          <p:cNvSpPr txBox="1"/>
          <p:nvPr/>
        </p:nvSpPr>
        <p:spPr>
          <a:xfrm>
            <a:off x="2484438" y="3721100"/>
            <a:ext cx="1871662" cy="155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1200">
                <a:solidFill>
                  <a:schemeClr val="accent2"/>
                </a:solidFill>
                <a:latin typeface="Calibri" pitchFamily="34" charset="0"/>
              </a:rPr>
              <a:t>Назначили ответственного за смс-оповещение соискателя о том, какие необходимы документы для приема на работу в ДОУ</a:t>
            </a:r>
          </a:p>
          <a:p>
            <a:pPr>
              <a:buFont typeface="Arial" charset="0"/>
              <a:buChar char="•"/>
            </a:pPr>
            <a:endParaRPr lang="ru-RU" sz="1200">
              <a:solidFill>
                <a:schemeClr val="accent2"/>
              </a:solidFill>
              <a:latin typeface="Calibri" pitchFamily="34" charset="0"/>
            </a:endParaRPr>
          </a:p>
          <a:p>
            <a:endParaRPr lang="ru-RU" sz="12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4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4572000" y="3721100"/>
            <a:ext cx="2232025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1200">
                <a:solidFill>
                  <a:schemeClr val="accent2"/>
                </a:solidFill>
                <a:latin typeface="Calibri" pitchFamily="34" charset="0"/>
              </a:rPr>
              <a:t>Вели предварительную проверку медицинской книжки посредством современных мессенджеров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488" y="6376988"/>
            <a:ext cx="2133600" cy="365125"/>
          </a:xfrm>
        </p:spPr>
        <p:txBody>
          <a:bodyPr/>
          <a:lstStyle/>
          <a:p>
            <a:pPr>
              <a:defRPr/>
            </a:pPr>
            <a:fld id="{BD3A7C50-32EA-4CC2-8D64-5899FF6216FD}" type="slidenum">
              <a:rPr lang="ru-RU" sz="1400"/>
              <a:pPr>
                <a:defRPr/>
              </a:pPr>
              <a:t>8</a:t>
            </a:fld>
            <a:endParaRPr lang="ru-RU" sz="1400" dirty="0"/>
          </a:p>
        </p:txBody>
      </p:sp>
      <p:sp>
        <p:nvSpPr>
          <p:cNvPr id="3" name="Плюс 2"/>
          <p:cNvSpPr/>
          <p:nvPr/>
        </p:nvSpPr>
        <p:spPr>
          <a:xfrm>
            <a:off x="2124075" y="2492375"/>
            <a:ext cx="436563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11638" y="2349500"/>
            <a:ext cx="436562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93" name="TextBox 15"/>
          <p:cNvSpPr txBox="1">
            <a:spLocks noChangeArrowheads="1"/>
          </p:cNvSpPr>
          <p:nvPr/>
        </p:nvSpPr>
        <p:spPr bwMode="auto">
          <a:xfrm>
            <a:off x="8027988" y="250825"/>
            <a:ext cx="1057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ПРИМЕР</a:t>
            </a:r>
          </a:p>
        </p:txBody>
      </p:sp>
      <p:pic>
        <p:nvPicPr>
          <p:cNvPr id="6195" name="Picture 51" descr="Изображение 0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1916113"/>
            <a:ext cx="1655762" cy="1728787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96" name="Picture 52" descr="скрин документы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5875" y="1557338"/>
            <a:ext cx="1655763" cy="2089150"/>
          </a:xfrm>
          <a:prstGeom prst="rect">
            <a:avLst/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97" name="Picture 53" descr="мед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1773238"/>
            <a:ext cx="2232025" cy="1549400"/>
          </a:xfrm>
          <a:prstGeom prst="rect">
            <a:avLst/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6198" name="Picture 54" descr="скрин ссыл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64388" y="1628775"/>
            <a:ext cx="1700212" cy="2232025"/>
          </a:xfrm>
          <a:prstGeom prst="rect">
            <a:avLst/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Плюс 19"/>
          <p:cNvSpPr/>
          <p:nvPr/>
        </p:nvSpPr>
        <p:spPr>
          <a:xfrm>
            <a:off x="6877050" y="2420938"/>
            <a:ext cx="436563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7092950" y="3937000"/>
            <a:ext cx="1871663" cy="1187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1200">
                <a:solidFill>
                  <a:schemeClr val="accent2"/>
                </a:solidFill>
                <a:latin typeface="Calibri" pitchFamily="34" charset="0"/>
              </a:rPr>
              <a:t>Вели предварительное ознакомление будущего сотрудника со локальными актами ДОУ на официальном сайте учреждения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3532188" y="143668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15</a:t>
            </a:r>
          </a:p>
        </p:txBody>
      </p:sp>
      <p:cxnSp>
        <p:nvCxnSpPr>
          <p:cNvPr id="63" name="Прямая соединительная линия 62"/>
          <p:cNvCxnSpPr>
            <a:endCxn id="17" idx="2"/>
          </p:cNvCxnSpPr>
          <p:nvPr/>
        </p:nvCxnSpPr>
        <p:spPr>
          <a:xfrm>
            <a:off x="2222500" y="1905000"/>
            <a:ext cx="130968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23850" y="1557338"/>
            <a:ext cx="2074863" cy="803275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>
                <a:solidFill>
                  <a:srgbClr val="464646"/>
                </a:solidFill>
              </a:rPr>
              <a:t>Регистрация посетителя вахтером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64063" y="1522413"/>
            <a:ext cx="0" cy="518001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3622675" y="2614613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85725" y="2686050"/>
            <a:ext cx="2082800" cy="601663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>
                <a:solidFill>
                  <a:srgbClr val="464646"/>
                </a:solidFill>
              </a:rPr>
              <a:t>Проверка медкнижки </a:t>
            </a:r>
          </a:p>
        </p:txBody>
      </p:sp>
      <p:cxnSp>
        <p:nvCxnSpPr>
          <p:cNvPr id="57" name="Прямая соединительная линия 56"/>
          <p:cNvCxnSpPr>
            <a:endCxn id="55" idx="2"/>
          </p:cNvCxnSpPr>
          <p:nvPr/>
        </p:nvCxnSpPr>
        <p:spPr>
          <a:xfrm>
            <a:off x="2293938" y="2992438"/>
            <a:ext cx="132873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8750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114300" y="4437063"/>
            <a:ext cx="44608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4664075" y="4437063"/>
            <a:ext cx="43719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14300" y="-73025"/>
            <a:ext cx="9053513" cy="7651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500" dirty="0">
                <a:solidFill>
                  <a:srgbClr val="464646"/>
                </a:solidFill>
              </a:rPr>
              <a:t>Достигнутые результаты (было и стало) 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3630613" y="3549650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60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3663" y="3621088"/>
            <a:ext cx="2082800" cy="601662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600" b="1">
                <a:solidFill>
                  <a:srgbClr val="464646"/>
                </a:solidFill>
              </a:rPr>
              <a:t>Ознакомление с локальными актами</a:t>
            </a:r>
          </a:p>
        </p:txBody>
      </p:sp>
      <p:cxnSp>
        <p:nvCxnSpPr>
          <p:cNvPr id="36" name="Прямая соединительная линия 35"/>
          <p:cNvCxnSpPr>
            <a:endCxn id="34" idx="2"/>
          </p:cNvCxnSpPr>
          <p:nvPr/>
        </p:nvCxnSpPr>
        <p:spPr>
          <a:xfrm>
            <a:off x="2301875" y="3927475"/>
            <a:ext cx="132873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8115300" y="143668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1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011988" y="1905000"/>
            <a:ext cx="103028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703763" y="1557338"/>
            <a:ext cx="2389187" cy="912812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>
                <a:solidFill>
                  <a:srgbClr val="464646"/>
                </a:solidFill>
                <a:latin typeface="Arial" charset="0"/>
              </a:rPr>
              <a:t>Регистрация посетителя вахтером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4664075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8213725" y="2600325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795838" y="2600325"/>
            <a:ext cx="2297112" cy="828675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500" b="1">
                <a:solidFill>
                  <a:srgbClr val="464646"/>
                </a:solidFill>
              </a:rPr>
              <a:t>Проверка медкнижки </a:t>
            </a:r>
          </a:p>
        </p:txBody>
      </p:sp>
      <p:cxnSp>
        <p:nvCxnSpPr>
          <p:cNvPr id="52" name="Прямая соединительная линия 51"/>
          <p:cNvCxnSpPr>
            <a:stCxn id="51" idx="3"/>
          </p:cNvCxnSpPr>
          <p:nvPr/>
        </p:nvCxnSpPr>
        <p:spPr>
          <a:xfrm>
            <a:off x="7092950" y="3014663"/>
            <a:ext cx="1022350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Блок-схема: узел 52"/>
          <p:cNvSpPr/>
          <p:nvPr/>
        </p:nvSpPr>
        <p:spPr>
          <a:xfrm>
            <a:off x="8221663" y="3535363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684713" y="3606800"/>
            <a:ext cx="2408237" cy="69850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500" b="1">
                <a:solidFill>
                  <a:srgbClr val="464646"/>
                </a:solidFill>
              </a:rPr>
              <a:t>Ознакомление с локальными актами 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7104063" y="3948113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0" y="476250"/>
            <a:ext cx="9144000" cy="633730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425"/>
            <a:ext cx="436562" cy="365125"/>
          </a:xfrm>
        </p:spPr>
        <p:txBody>
          <a:bodyPr/>
          <a:lstStyle/>
          <a:p>
            <a:pPr>
              <a:defRPr/>
            </a:pPr>
            <a:r>
              <a:rPr lang="ru-RU" sz="1400" dirty="0"/>
              <a:t>17</a:t>
            </a:r>
            <a:endParaRPr lang="ru-RU" sz="1400" dirty="0"/>
          </a:p>
        </p:txBody>
      </p:sp>
      <p:sp>
        <p:nvSpPr>
          <p:cNvPr id="9314" name="TextBox 23"/>
          <p:cNvSpPr txBox="1">
            <a:spLocks noChangeArrowheads="1"/>
          </p:cNvSpPr>
          <p:nvPr/>
        </p:nvSpPr>
        <p:spPr bwMode="auto">
          <a:xfrm>
            <a:off x="30163" y="523875"/>
            <a:ext cx="132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0000"/>
                </a:solidFill>
                <a:latin typeface="Calibri" pitchFamily="34" charset="0"/>
              </a:rPr>
              <a:t>БЫЛО</a:t>
            </a:r>
          </a:p>
        </p:txBody>
      </p:sp>
      <p:sp>
        <p:nvSpPr>
          <p:cNvPr id="9315" name="TextBox 52"/>
          <p:cNvSpPr txBox="1">
            <a:spLocks noChangeArrowheads="1"/>
          </p:cNvSpPr>
          <p:nvPr/>
        </p:nvSpPr>
        <p:spPr bwMode="auto">
          <a:xfrm>
            <a:off x="4502150" y="468313"/>
            <a:ext cx="1276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92D050"/>
                </a:solidFill>
                <a:latin typeface="Calibri" pitchFamily="34" charset="0"/>
              </a:rPr>
              <a:t>СТАЛО</a:t>
            </a:r>
          </a:p>
        </p:txBody>
      </p:sp>
      <p:sp>
        <p:nvSpPr>
          <p:cNvPr id="9316" name="TextBox 31"/>
          <p:cNvSpPr txBox="1">
            <a:spLocks noChangeArrowheads="1"/>
          </p:cNvSpPr>
          <p:nvPr/>
        </p:nvSpPr>
        <p:spPr bwMode="auto">
          <a:xfrm>
            <a:off x="0" y="869950"/>
            <a:ext cx="4235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000">
                <a:solidFill>
                  <a:srgbClr val="000000"/>
                </a:solidFill>
                <a:latin typeface="Franklin Gothic Medium" pitchFamily="34" charset="0"/>
              </a:rPr>
              <a:t>Длительность приема сотрудника  на работу в ДОУ  составляет 166 минут </a:t>
            </a:r>
          </a:p>
        </p:txBody>
      </p:sp>
      <p:sp>
        <p:nvSpPr>
          <p:cNvPr id="9318" name="TextBox 39"/>
          <p:cNvSpPr txBox="1">
            <a:spLocks noChangeArrowheads="1"/>
          </p:cNvSpPr>
          <p:nvPr/>
        </p:nvSpPr>
        <p:spPr bwMode="auto">
          <a:xfrm>
            <a:off x="7994650" y="109538"/>
            <a:ext cx="1057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ПРИМЕР</a:t>
            </a:r>
          </a:p>
        </p:txBody>
      </p:sp>
      <p:sp>
        <p:nvSpPr>
          <p:cNvPr id="9320" name="TextBox 31"/>
          <p:cNvSpPr txBox="1">
            <a:spLocks noChangeArrowheads="1"/>
          </p:cNvSpPr>
          <p:nvPr/>
        </p:nvSpPr>
        <p:spPr bwMode="auto">
          <a:xfrm>
            <a:off x="4859338" y="908050"/>
            <a:ext cx="4068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000">
                <a:solidFill>
                  <a:srgbClr val="000000"/>
                </a:solidFill>
                <a:latin typeface="Franklin Gothic Medium" pitchFamily="34" charset="0"/>
              </a:rPr>
              <a:t>Длительность приема сотрудника  на работу в ДОУ  составляет 74,5 минут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664</Words>
  <Application>Microsoft Office PowerPoint</Application>
  <PresentationFormat>Экран (4:3)</PresentationFormat>
  <Paragraphs>194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Arial</vt:lpstr>
      <vt:lpstr>Franklin Gothic Medium</vt:lpstr>
      <vt:lpstr>Franklin Gothic Book</vt:lpstr>
      <vt:lpstr>Times New Roman</vt:lpstr>
      <vt:lpstr>Тема Office</vt:lpstr>
      <vt:lpstr>think-cell Slide</vt:lpstr>
      <vt:lpstr>Паспорт проекта  «Сокращение длительности процесса «Прием на работу в ДОУ сотрудника »</vt:lpstr>
      <vt:lpstr>Команда проекта </vt:lpstr>
      <vt:lpstr>Карта текущего состояния процесса «Прием на работу в ДОУ сотрудника»</vt:lpstr>
      <vt:lpstr>Пирамида проблем</vt:lpstr>
      <vt:lpstr>Слайд 5</vt:lpstr>
      <vt:lpstr>Слайд 6</vt:lpstr>
      <vt:lpstr>Карта целевого состояния процесса «Прием на работу в ДОУ сотрудника»</vt:lpstr>
      <vt:lpstr>Достигнутые результаты (было и стало) </vt:lpstr>
      <vt:lpstr>Слайд 9</vt:lpstr>
      <vt:lpstr>Достигнутые результаты (было и стало)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Home</cp:lastModifiedBy>
  <cp:revision>39</cp:revision>
  <cp:lastPrinted>2019-04-25T09:14:46Z</cp:lastPrinted>
  <dcterms:created xsi:type="dcterms:W3CDTF">2018-08-20T14:01:12Z</dcterms:created>
  <dcterms:modified xsi:type="dcterms:W3CDTF">2019-10-28T11:25:14Z</dcterms:modified>
</cp:coreProperties>
</file>