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62" r:id="rId3"/>
    <p:sldId id="299" r:id="rId4"/>
    <p:sldId id="296" r:id="rId5"/>
    <p:sldId id="300" r:id="rId6"/>
    <p:sldId id="301" r:id="rId7"/>
    <p:sldId id="292" r:id="rId8"/>
    <p:sldId id="293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7" d="100"/>
          <a:sy n="67" d="100"/>
        </p:scale>
        <p:origin x="-1254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55D918-0D48-44D3-9287-CAE1B93EB64A}" type="doc">
      <dgm:prSet loTypeId="urn:microsoft.com/office/officeart/2005/8/layout/pyramid1" loCatId="pyramid" qsTypeId="urn:microsoft.com/office/officeart/2005/8/quickstyle/simple1" qsCatId="simple" csTypeId="urn:microsoft.com/office/officeart/2005/8/colors/accent4_5" csCatId="accent4" phldr="1"/>
      <dgm:spPr/>
    </dgm:pt>
    <dgm:pt modelId="{F014B99B-BC0F-4D51-AA35-03139CBC5BDF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endParaRPr lang="ru-RU" sz="1200" b="1" dirty="0" smtClean="0"/>
        </a:p>
        <a:p>
          <a:endParaRPr lang="ru-RU" sz="1200" b="1" dirty="0" smtClean="0"/>
        </a:p>
        <a:p>
          <a:r>
            <a:rPr lang="ru-RU" sz="1200" b="1" dirty="0" smtClean="0"/>
            <a:t>Федеральный </a:t>
          </a:r>
        </a:p>
        <a:p>
          <a:r>
            <a:rPr lang="ru-RU" sz="1200" b="1" dirty="0" smtClean="0"/>
            <a:t>уровень</a:t>
          </a:r>
          <a:endParaRPr lang="ru-RU" sz="1200" b="1" dirty="0"/>
        </a:p>
      </dgm:t>
    </dgm:pt>
    <dgm:pt modelId="{547044BC-B29A-41C2-9396-2C63C92CED4B}" type="parTrans" cxnId="{DF277F6E-5463-4336-ABDE-6CE9BBB5760E}">
      <dgm:prSet/>
      <dgm:spPr/>
      <dgm:t>
        <a:bodyPr/>
        <a:lstStyle/>
        <a:p>
          <a:endParaRPr lang="ru-RU" b="1"/>
        </a:p>
      </dgm:t>
    </dgm:pt>
    <dgm:pt modelId="{310293B5-AF1E-4EB5-9AC5-576D9AB28450}" type="sibTrans" cxnId="{DF277F6E-5463-4336-ABDE-6CE9BBB5760E}">
      <dgm:prSet/>
      <dgm:spPr/>
      <dgm:t>
        <a:bodyPr/>
        <a:lstStyle/>
        <a:p>
          <a:endParaRPr lang="ru-RU" b="1"/>
        </a:p>
      </dgm:t>
    </dgm:pt>
    <dgm:pt modelId="{CBB2EDB4-08BF-49DB-9282-C363CE23E3D0}">
      <dgm:prSet phldrT="[Текст]" custT="1"/>
      <dgm:spPr>
        <a:solidFill>
          <a:srgbClr val="FFC000">
            <a:alpha val="70000"/>
          </a:srgbClr>
        </a:solidFill>
      </dgm:spPr>
      <dgm:t>
        <a:bodyPr/>
        <a:lstStyle/>
        <a:p>
          <a:r>
            <a:rPr lang="ru-RU" sz="1200" b="1" dirty="0"/>
            <a:t>Региональный уровень</a:t>
          </a:r>
        </a:p>
      </dgm:t>
    </dgm:pt>
    <dgm:pt modelId="{061A8EDF-95EB-4ED1-B54D-E85549B7DDD2}" type="parTrans" cxnId="{AE28E987-068C-4050-9EA0-6987A9368CE5}">
      <dgm:prSet/>
      <dgm:spPr/>
      <dgm:t>
        <a:bodyPr/>
        <a:lstStyle/>
        <a:p>
          <a:endParaRPr lang="ru-RU" b="1"/>
        </a:p>
      </dgm:t>
    </dgm:pt>
    <dgm:pt modelId="{8A73D853-84E8-4FCE-B4F9-A28E61B55BFC}" type="sibTrans" cxnId="{AE28E987-068C-4050-9EA0-6987A9368CE5}">
      <dgm:prSet/>
      <dgm:spPr/>
      <dgm:t>
        <a:bodyPr/>
        <a:lstStyle/>
        <a:p>
          <a:endParaRPr lang="ru-RU" b="1"/>
        </a:p>
      </dgm:t>
    </dgm:pt>
    <dgm:pt modelId="{8380A261-4409-4C6B-8A07-0D64C5422F6D}">
      <dgm:prSet phldrT="[Текст]" custT="1"/>
      <dgm:spPr>
        <a:solidFill>
          <a:schemeClr val="accent2">
            <a:lumMod val="75000"/>
            <a:alpha val="50000"/>
          </a:schemeClr>
        </a:solidFill>
      </dgm:spPr>
      <dgm:t>
        <a:bodyPr/>
        <a:lstStyle/>
        <a:p>
          <a:r>
            <a:rPr lang="ru-RU" sz="1200" b="1" smtClean="0"/>
            <a:t>Уровень </a:t>
          </a:r>
          <a:r>
            <a:rPr lang="ru-RU" sz="1200" b="1" dirty="0"/>
            <a:t>организации</a:t>
          </a:r>
        </a:p>
      </dgm:t>
    </dgm:pt>
    <dgm:pt modelId="{48549D1C-43AC-47BA-B869-251333E1E3E6}" type="parTrans" cxnId="{E7AC5795-AE57-4629-9DCD-7B603559995E}">
      <dgm:prSet/>
      <dgm:spPr/>
      <dgm:t>
        <a:bodyPr/>
        <a:lstStyle/>
        <a:p>
          <a:endParaRPr lang="ru-RU" b="1"/>
        </a:p>
      </dgm:t>
    </dgm:pt>
    <dgm:pt modelId="{FDF2E5F5-8F13-4FFA-81A9-3BFDEEE2F092}" type="sibTrans" cxnId="{E7AC5795-AE57-4629-9DCD-7B603559995E}">
      <dgm:prSet/>
      <dgm:spPr/>
      <dgm:t>
        <a:bodyPr/>
        <a:lstStyle/>
        <a:p>
          <a:endParaRPr lang="ru-RU" b="1"/>
        </a:p>
      </dgm:t>
    </dgm:pt>
    <dgm:pt modelId="{8C222443-D6D5-437E-8A06-7845FF64044F}" type="pres">
      <dgm:prSet presAssocID="{C055D918-0D48-44D3-9287-CAE1B93EB64A}" presName="Name0" presStyleCnt="0">
        <dgm:presLayoutVars>
          <dgm:dir/>
          <dgm:animLvl val="lvl"/>
          <dgm:resizeHandles val="exact"/>
        </dgm:presLayoutVars>
      </dgm:prSet>
      <dgm:spPr/>
    </dgm:pt>
    <dgm:pt modelId="{8E592AC7-B094-488F-86DE-8B46AA43A5F7}" type="pres">
      <dgm:prSet presAssocID="{F014B99B-BC0F-4D51-AA35-03139CBC5BDF}" presName="Name8" presStyleCnt="0"/>
      <dgm:spPr/>
    </dgm:pt>
    <dgm:pt modelId="{47753778-DDCD-4F66-8671-0963E55AC1AB}" type="pres">
      <dgm:prSet presAssocID="{F014B99B-BC0F-4D51-AA35-03139CBC5BD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BBE6D-1C8E-4142-827F-B1B32D20364B}" type="pres">
      <dgm:prSet presAssocID="{F014B99B-BC0F-4D51-AA35-03139CBC5BD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09C55-E487-4600-AFD0-8994D3888F22}" type="pres">
      <dgm:prSet presAssocID="{CBB2EDB4-08BF-49DB-9282-C363CE23E3D0}" presName="Name8" presStyleCnt="0"/>
      <dgm:spPr/>
    </dgm:pt>
    <dgm:pt modelId="{7099C5AD-A666-455F-9144-31509FAE35FB}" type="pres">
      <dgm:prSet presAssocID="{CBB2EDB4-08BF-49DB-9282-C363CE23E3D0}" presName="level" presStyleLbl="node1" presStyleIdx="1" presStyleCnt="3" custLinFactNeighborX="-179" custLinFactNeighborY="9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4A9E2-4365-4891-A563-4210D9FE6047}" type="pres">
      <dgm:prSet presAssocID="{CBB2EDB4-08BF-49DB-9282-C363CE23E3D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66420A-6794-4210-A8DC-A681DFE94B26}" type="pres">
      <dgm:prSet presAssocID="{8380A261-4409-4C6B-8A07-0D64C5422F6D}" presName="Name8" presStyleCnt="0"/>
      <dgm:spPr/>
    </dgm:pt>
    <dgm:pt modelId="{3405B94A-B110-4EB0-B99D-680A85764021}" type="pres">
      <dgm:prSet presAssocID="{8380A261-4409-4C6B-8A07-0D64C5422F6D}" presName="level" presStyleLbl="node1" presStyleIdx="2" presStyleCnt="3" custLinFactNeighborX="1273" custLinFactNeighborY="-9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89FCB-B92C-4A52-BB06-4A95FA62001B}" type="pres">
      <dgm:prSet presAssocID="{8380A261-4409-4C6B-8A07-0D64C5422F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B3613C-AAF0-4E6F-98AE-373ABA62AE37}" type="presOf" srcId="{C055D918-0D48-44D3-9287-CAE1B93EB64A}" destId="{8C222443-D6D5-437E-8A06-7845FF64044F}" srcOrd="0" destOrd="0" presId="urn:microsoft.com/office/officeart/2005/8/layout/pyramid1"/>
    <dgm:cxn modelId="{EB1E0022-2085-460A-823E-02889A307F83}" type="presOf" srcId="{CBB2EDB4-08BF-49DB-9282-C363CE23E3D0}" destId="{7099C5AD-A666-455F-9144-31509FAE35FB}" srcOrd="0" destOrd="0" presId="urn:microsoft.com/office/officeart/2005/8/layout/pyramid1"/>
    <dgm:cxn modelId="{66ECD29A-B88D-41A9-A0FB-A7C366165B44}" type="presOf" srcId="{8380A261-4409-4C6B-8A07-0D64C5422F6D}" destId="{3405B94A-B110-4EB0-B99D-680A85764021}" srcOrd="0" destOrd="0" presId="urn:microsoft.com/office/officeart/2005/8/layout/pyramid1"/>
    <dgm:cxn modelId="{3E64212D-D13B-425E-AF69-F5AF561E2A66}" type="presOf" srcId="{F014B99B-BC0F-4D51-AA35-03139CBC5BDF}" destId="{158BBE6D-1C8E-4142-827F-B1B32D20364B}" srcOrd="1" destOrd="0" presId="urn:microsoft.com/office/officeart/2005/8/layout/pyramid1"/>
    <dgm:cxn modelId="{AE28E987-068C-4050-9EA0-6987A9368CE5}" srcId="{C055D918-0D48-44D3-9287-CAE1B93EB64A}" destId="{CBB2EDB4-08BF-49DB-9282-C363CE23E3D0}" srcOrd="1" destOrd="0" parTransId="{061A8EDF-95EB-4ED1-B54D-E85549B7DDD2}" sibTransId="{8A73D853-84E8-4FCE-B4F9-A28E61B55BFC}"/>
    <dgm:cxn modelId="{E7AC5795-AE57-4629-9DCD-7B603559995E}" srcId="{C055D918-0D48-44D3-9287-CAE1B93EB64A}" destId="{8380A261-4409-4C6B-8A07-0D64C5422F6D}" srcOrd="2" destOrd="0" parTransId="{48549D1C-43AC-47BA-B869-251333E1E3E6}" sibTransId="{FDF2E5F5-8F13-4FFA-81A9-3BFDEEE2F092}"/>
    <dgm:cxn modelId="{3C0ADEFE-62F5-4B05-9C31-468613430E03}" type="presOf" srcId="{CBB2EDB4-08BF-49DB-9282-C363CE23E3D0}" destId="{8064A9E2-4365-4891-A563-4210D9FE6047}" srcOrd="1" destOrd="0" presId="urn:microsoft.com/office/officeart/2005/8/layout/pyramid1"/>
    <dgm:cxn modelId="{DF277F6E-5463-4336-ABDE-6CE9BBB5760E}" srcId="{C055D918-0D48-44D3-9287-CAE1B93EB64A}" destId="{F014B99B-BC0F-4D51-AA35-03139CBC5BDF}" srcOrd="0" destOrd="0" parTransId="{547044BC-B29A-41C2-9396-2C63C92CED4B}" sibTransId="{310293B5-AF1E-4EB5-9AC5-576D9AB28450}"/>
    <dgm:cxn modelId="{9D714994-A90C-4C88-9F80-E431C95847CE}" type="presOf" srcId="{8380A261-4409-4C6B-8A07-0D64C5422F6D}" destId="{EB789FCB-B92C-4A52-BB06-4A95FA62001B}" srcOrd="1" destOrd="0" presId="urn:microsoft.com/office/officeart/2005/8/layout/pyramid1"/>
    <dgm:cxn modelId="{12BB4F61-F968-4287-9709-9F6005FE26AB}" type="presOf" srcId="{F014B99B-BC0F-4D51-AA35-03139CBC5BDF}" destId="{47753778-DDCD-4F66-8671-0963E55AC1AB}" srcOrd="0" destOrd="0" presId="urn:microsoft.com/office/officeart/2005/8/layout/pyramid1"/>
    <dgm:cxn modelId="{60ADFF56-03D5-4991-B119-8F371F272BB8}" type="presParOf" srcId="{8C222443-D6D5-437E-8A06-7845FF64044F}" destId="{8E592AC7-B094-488F-86DE-8B46AA43A5F7}" srcOrd="0" destOrd="0" presId="urn:microsoft.com/office/officeart/2005/8/layout/pyramid1"/>
    <dgm:cxn modelId="{E1F88CB2-C0B6-4FE9-A33A-C7373A071B52}" type="presParOf" srcId="{8E592AC7-B094-488F-86DE-8B46AA43A5F7}" destId="{47753778-DDCD-4F66-8671-0963E55AC1AB}" srcOrd="0" destOrd="0" presId="urn:microsoft.com/office/officeart/2005/8/layout/pyramid1"/>
    <dgm:cxn modelId="{BEBAABE0-0844-4506-9B21-1CB7AC1DA73A}" type="presParOf" srcId="{8E592AC7-B094-488F-86DE-8B46AA43A5F7}" destId="{158BBE6D-1C8E-4142-827F-B1B32D20364B}" srcOrd="1" destOrd="0" presId="urn:microsoft.com/office/officeart/2005/8/layout/pyramid1"/>
    <dgm:cxn modelId="{13C8FC44-9165-462C-8061-3971A0973CE1}" type="presParOf" srcId="{8C222443-D6D5-437E-8A06-7845FF64044F}" destId="{08609C55-E487-4600-AFD0-8994D3888F22}" srcOrd="1" destOrd="0" presId="urn:microsoft.com/office/officeart/2005/8/layout/pyramid1"/>
    <dgm:cxn modelId="{2B7F2032-AD3D-4EC0-BBCF-F86AEF70BEC6}" type="presParOf" srcId="{08609C55-E487-4600-AFD0-8994D3888F22}" destId="{7099C5AD-A666-455F-9144-31509FAE35FB}" srcOrd="0" destOrd="0" presId="urn:microsoft.com/office/officeart/2005/8/layout/pyramid1"/>
    <dgm:cxn modelId="{7999DB24-40E0-4DEC-87B5-19B0116D8A4E}" type="presParOf" srcId="{08609C55-E487-4600-AFD0-8994D3888F22}" destId="{8064A9E2-4365-4891-A563-4210D9FE6047}" srcOrd="1" destOrd="0" presId="urn:microsoft.com/office/officeart/2005/8/layout/pyramid1"/>
    <dgm:cxn modelId="{C025437B-B187-43BA-910E-D35C996C5F92}" type="presParOf" srcId="{8C222443-D6D5-437E-8A06-7845FF64044F}" destId="{4E66420A-6794-4210-A8DC-A681DFE94B26}" srcOrd="2" destOrd="0" presId="urn:microsoft.com/office/officeart/2005/8/layout/pyramid1"/>
    <dgm:cxn modelId="{DF2B3615-96DB-4DD4-A2B1-936D403718AE}" type="presParOf" srcId="{4E66420A-6794-4210-A8DC-A681DFE94B26}" destId="{3405B94A-B110-4EB0-B99D-680A85764021}" srcOrd="0" destOrd="0" presId="urn:microsoft.com/office/officeart/2005/8/layout/pyramid1"/>
    <dgm:cxn modelId="{BBECADAA-7BAA-4137-A36E-4A1D35FEDC21}" type="presParOf" srcId="{4E66420A-6794-4210-A8DC-A681DFE94B26}" destId="{EB789FCB-B92C-4A52-BB06-4A95FA62001B}" srcOrd="1" destOrd="0" presId="urn:microsoft.com/office/officeart/2005/8/layout/pyramid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753778-DDCD-4F66-8671-0963E55AC1AB}">
      <dsp:nvSpPr>
        <dsp:cNvPr id="0" name=""/>
        <dsp:cNvSpPr/>
      </dsp:nvSpPr>
      <dsp:spPr>
        <a:xfrm>
          <a:off x="1870803" y="0"/>
          <a:ext cx="1870804" cy="1415050"/>
        </a:xfrm>
        <a:prstGeom prst="trapezoid">
          <a:avLst>
            <a:gd name="adj" fmla="val 66104"/>
          </a:avLst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Федеральный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уровень</a:t>
          </a:r>
          <a:endParaRPr lang="ru-RU" sz="1200" b="1" kern="1200" dirty="0"/>
        </a:p>
      </dsp:txBody>
      <dsp:txXfrm>
        <a:off x="1870803" y="0"/>
        <a:ext cx="1870804" cy="1415050"/>
      </dsp:txXfrm>
    </dsp:sp>
    <dsp:sp modelId="{7099C5AD-A666-455F-9144-31509FAE35FB}">
      <dsp:nvSpPr>
        <dsp:cNvPr id="0" name=""/>
        <dsp:cNvSpPr/>
      </dsp:nvSpPr>
      <dsp:spPr>
        <a:xfrm>
          <a:off x="928704" y="1428762"/>
          <a:ext cx="3741608" cy="1415050"/>
        </a:xfrm>
        <a:prstGeom prst="trapezoid">
          <a:avLst>
            <a:gd name="adj" fmla="val 66104"/>
          </a:avLst>
        </a:prstGeom>
        <a:solidFill>
          <a:srgbClr val="FFC000">
            <a:alpha val="7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Региональный уровень</a:t>
          </a:r>
        </a:p>
      </dsp:txBody>
      <dsp:txXfrm>
        <a:off x="1583485" y="1428762"/>
        <a:ext cx="2432045" cy="1415050"/>
      </dsp:txXfrm>
    </dsp:sp>
    <dsp:sp modelId="{3405B94A-B110-4EB0-B99D-680A85764021}">
      <dsp:nvSpPr>
        <dsp:cNvPr id="0" name=""/>
        <dsp:cNvSpPr/>
      </dsp:nvSpPr>
      <dsp:spPr>
        <a:xfrm>
          <a:off x="0" y="2816388"/>
          <a:ext cx="5612412" cy="1415050"/>
        </a:xfrm>
        <a:prstGeom prst="trapezoid">
          <a:avLst>
            <a:gd name="adj" fmla="val 66104"/>
          </a:avLst>
        </a:prstGeom>
        <a:solidFill>
          <a:schemeClr val="accent2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/>
            <a:t>Уровень </a:t>
          </a:r>
          <a:r>
            <a:rPr lang="ru-RU" sz="1200" b="1" kern="1200" dirty="0"/>
            <a:t>организации</a:t>
          </a:r>
        </a:p>
      </dsp:txBody>
      <dsp:txXfrm>
        <a:off x="982172" y="2816388"/>
        <a:ext cx="3648067" cy="1415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3E80-F3C1-40E1-ADE6-7667B802929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D8501-3B49-49BD-834F-769B3A01D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787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3154-E84C-41DF-B5DA-EC6BBDAF4A27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411B-D92D-4D4A-AE7C-DA3B657800A4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3428-DA13-4CD4-A0C1-213CC02A17F0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B6EF6-91A9-45D4-90F2-6D7F1684EEAD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B03-7E63-4E96-8E71-64D8AAAA05E5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0540-5065-4154-B575-25F045956217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9B64-BEA0-4646-B2DC-9848AD041FF0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4C0B-81BA-44B0-9873-B784BFDAA5C9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3CF4-D6E8-4C91-A0C2-281C5183E81D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A916-F477-4046-8D7F-52FEE71D902C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FF46-2893-462E-B2F1-225924908D8D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BC51-48CD-4653-BB47-5F4125556576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44475" y="116632"/>
            <a:ext cx="8648700" cy="108012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Паспорт проекта  </a:t>
            </a:r>
            <a:r>
              <a:rPr lang="ru-RU" sz="2000" b="1" cap="all" dirty="0">
                <a:latin typeface="Franklin Gothic Medium" pitchFamily="34" charset="0"/>
              </a:rPr>
              <a:t>«</a:t>
            </a:r>
            <a:r>
              <a:rPr lang="ru-RU" sz="2000" b="1" cap="all" dirty="0" smtClean="0">
                <a:latin typeface="Franklin Gothic Medium" pitchFamily="34" charset="0"/>
              </a:rPr>
              <a:t>Организация режимного момента—одевание детей на прогулку-с помощью алгоритмов»</a:t>
            </a:r>
            <a:endParaRPr lang="ru-RU" sz="2000" dirty="0" smtClean="0"/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233363" y="1281113"/>
            <a:ext cx="8636000" cy="158355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33363" y="2864671"/>
            <a:ext cx="8636000" cy="18438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260350" y="1309688"/>
            <a:ext cx="1941513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Общая информация </a:t>
            </a:r>
          </a:p>
        </p:txBody>
      </p:sp>
      <p:sp>
        <p:nvSpPr>
          <p:cNvPr id="8" name="Прямоугольник 7">
            <a:extLst>
              <a:ext uri="{FF2B5EF4-FFF2-40B4-BE49-F238E27FC236}"/>
            </a:extLst>
          </p:cNvPr>
          <p:cNvSpPr/>
          <p:nvPr/>
        </p:nvSpPr>
        <p:spPr>
          <a:xfrm>
            <a:off x="247650" y="4708525"/>
            <a:ext cx="8621713" cy="101900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263029" y="2868513"/>
            <a:ext cx="258013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</a:rPr>
              <a:t>Обоснование выбора процесса</a:t>
            </a:r>
            <a:endParaRPr lang="ru-RU" sz="14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255588" y="4760913"/>
            <a:ext cx="1320800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Цели проекта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2285984" y="1285860"/>
            <a:ext cx="6682333" cy="175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Наименование органа местного  самоуправления: Управление образования г. Белгорода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Наименование отдела: Муниципальное бюджетное дошкольное образовательное учреждение детский сад </a:t>
            </a:r>
            <a:r>
              <a:rPr lang="ru-RU" sz="1200" dirty="0" err="1" smtClean="0">
                <a:solidFill>
                  <a:srgbClr val="002060"/>
                </a:solidFill>
              </a:rPr>
              <a:t>общеразвивающего</a:t>
            </a:r>
            <a:r>
              <a:rPr lang="ru-RU" sz="1200" dirty="0" smtClean="0">
                <a:solidFill>
                  <a:srgbClr val="002060"/>
                </a:solidFill>
              </a:rPr>
              <a:t> вида № 28 Г. Белгорода</a:t>
            </a:r>
            <a:endParaRPr lang="ru-RU" sz="1200" dirty="0">
              <a:solidFill>
                <a:srgbClr val="002060"/>
              </a:solidFill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2060"/>
                </a:solidFill>
              </a:rPr>
              <a:t>Границы процесса: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000" u="sng" dirty="0" smtClean="0">
                <a:latin typeface="Franklin Gothic Medium" pitchFamily="34" charset="0"/>
                <a:ea typeface="Calibri"/>
                <a:cs typeface="Times New Roman"/>
              </a:rPr>
              <a:t>Начало </a:t>
            </a:r>
            <a:r>
              <a:rPr lang="ru-RU" sz="1000" u="sng" dirty="0">
                <a:latin typeface="Franklin Gothic Medium" pitchFamily="34" charset="0"/>
                <a:ea typeface="Calibri"/>
                <a:cs typeface="Times New Roman"/>
              </a:rPr>
              <a:t>процесса</a:t>
            </a:r>
            <a:r>
              <a:rPr lang="ru-RU" sz="1000" u="sng">
                <a:latin typeface="Franklin Gothic Medium" pitchFamily="34" charset="0"/>
                <a:ea typeface="Calibri"/>
                <a:cs typeface="Times New Roman"/>
              </a:rPr>
              <a:t>: </a:t>
            </a:r>
            <a:r>
              <a:rPr lang="ru-RU" sz="1000" smtClean="0">
                <a:latin typeface="Franklin Gothic Medium" pitchFamily="34" charset="0"/>
                <a:ea typeface="Calibri"/>
                <a:cs typeface="Times New Roman"/>
              </a:rPr>
              <a:t>(</a:t>
            </a:r>
            <a:r>
              <a:rPr lang="ru-RU" sz="1000" smtClean="0">
                <a:latin typeface="Franklin Gothic Medium" pitchFamily="34" charset="0"/>
                <a:ea typeface="Calibri" pitchFamily="34" charset="0"/>
                <a:cs typeface="Times New Roman" pitchFamily="18" charset="0"/>
              </a:rPr>
              <a:t>(приготовить </a:t>
            </a:r>
            <a:r>
              <a:rPr lang="ru-RU" sz="1000" dirty="0" smtClean="0">
                <a:latin typeface="Franklin Gothic Medium" pitchFamily="34" charset="0"/>
                <a:ea typeface="Calibri" pitchFamily="34" charset="0"/>
                <a:cs typeface="Times New Roman" pitchFamily="18" charset="0"/>
              </a:rPr>
              <a:t>схемы  алгоритмов для </a:t>
            </a:r>
            <a:r>
              <a:rPr lang="ru-RU" sz="1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режимного момента – одевание детей на прогулку с </a:t>
            </a:r>
            <a:r>
              <a:rPr lang="ru-RU" sz="10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помощью алгоритмов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000" u="sng" smtClean="0">
                <a:latin typeface="Franklin Gothic Medium" pitchFamily="34" charset="0"/>
                <a:ea typeface="Calibri"/>
                <a:cs typeface="Times New Roman"/>
              </a:rPr>
              <a:t>Конец </a:t>
            </a:r>
            <a:r>
              <a:rPr lang="ru-RU" sz="1000" u="sng" dirty="0">
                <a:latin typeface="Franklin Gothic Medium" pitchFamily="34" charset="0"/>
                <a:ea typeface="Calibri"/>
                <a:cs typeface="Times New Roman"/>
              </a:rPr>
              <a:t>процесса: </a:t>
            </a:r>
            <a:r>
              <a:rPr lang="ru-RU" sz="1000" dirty="0">
                <a:latin typeface="Franklin Gothic Medium" pitchFamily="34" charset="0"/>
                <a:ea typeface="Calibri"/>
                <a:cs typeface="Times New Roman"/>
              </a:rPr>
              <a:t>(дети и педагог готовы к взаимодействию</a:t>
            </a:r>
            <a:r>
              <a:rPr lang="ru-RU" sz="1000" dirty="0" smtClean="0">
                <a:latin typeface="Franklin Gothic Medium" pitchFamily="34" charset="0"/>
                <a:ea typeface="Calibri"/>
                <a:cs typeface="Times New Roman"/>
              </a:rPr>
              <a:t>)</a:t>
            </a:r>
            <a:endParaRPr lang="ru-RU" sz="1000" dirty="0" smtClean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Дата начала  проекта:02.09.2019 г.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Дата окончания проекта: 31.10.2019 г.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357158" y="3150278"/>
            <a:ext cx="8358246" cy="156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r>
              <a:rPr lang="ru-RU" sz="1200" dirty="0" smtClean="0">
                <a:latin typeface="Franklin Gothic Medium" pitchFamily="34" charset="0"/>
                <a:ea typeface="Calibri" pitchFamily="34" charset="0"/>
                <a:cs typeface="Times New Roman" pitchFamily="18" charset="0"/>
              </a:rPr>
              <a:t>Длительный и трудоемкий процесс по качественной подготовке  каждого ребенка и педагога для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рганизация режимного момента – одевание детей на прогулку с помощью алгоритмов.</a:t>
            </a:r>
            <a:endParaRPr lang="ru-RU" sz="1200" dirty="0" smtClean="0">
              <a:latin typeface="Franklin Gothic Medium" pitchFamily="34" charset="0"/>
              <a:cs typeface="Calibri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200" dirty="0" smtClean="0">
                <a:latin typeface="Franklin Gothic Medium" pitchFamily="34" charset="0"/>
                <a:ea typeface="Calibri"/>
                <a:cs typeface="Times New Roman"/>
              </a:rPr>
              <a:t>Перечисление того, на что будет направлен процесс улучшения:</a:t>
            </a:r>
          </a:p>
          <a:p>
            <a:pPr lvl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200" dirty="0" smtClean="0">
                <a:latin typeface="Franklin Gothic Medium" pitchFamily="34" charset="0"/>
                <a:cs typeface="Calibri" pitchFamily="34" charset="0"/>
              </a:rPr>
              <a:t>Сокращается время для подготовки к проведению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режимного момента – одевание детей на прогулку с помощью алгоритмов.</a:t>
            </a:r>
            <a:endParaRPr lang="ru-RU" sz="1200" dirty="0" smtClean="0">
              <a:latin typeface="Franklin Gothic Medium" pitchFamily="34" charset="0"/>
              <a:cs typeface="Calibri" pitchFamily="34" charset="0"/>
            </a:endParaRPr>
          </a:p>
          <a:p>
            <a:pPr lvl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200" dirty="0" smtClean="0">
                <a:latin typeface="Franklin Gothic Medium" pitchFamily="34" charset="0"/>
                <a:cs typeface="Calibri" pitchFamily="34" charset="0"/>
              </a:rPr>
              <a:t>Каждый ребенок самостоятельно одевается с помощью алгоритмов</a:t>
            </a:r>
          </a:p>
          <a:p>
            <a:pPr lvl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200" dirty="0" smtClean="0">
                <a:latin typeface="Franklin Gothic Medium" pitchFamily="34" charset="0"/>
                <a:cs typeface="Calibri" pitchFamily="34" charset="0"/>
              </a:rPr>
              <a:t>У детей остается время (несколько минут для самостоятельной деятельности)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7494" y="5068888"/>
            <a:ext cx="8582024" cy="658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Сокращение времени по подготовки педагогов и детей для организация режимного момента – одевание детей на прогулку с помощью алгоритмов.</a:t>
            </a:r>
            <a:endParaRPr lang="ru-RU" sz="1600" dirty="0">
              <a:latin typeface="Franklin Gothic Medium" pitchFamily="34" charset="0"/>
              <a:ea typeface="Calibri"/>
              <a:cs typeface="Times New Roman"/>
            </a:endParaRPr>
          </a:p>
        </p:txBody>
      </p:sp>
      <p:sp>
        <p:nvSpPr>
          <p:cNvPr id="17" name="TextBox 16">
            <a:extLst>
              <a:ext uri="{FF2B5EF4-FFF2-40B4-BE49-F238E27FC236}"/>
            </a:extLst>
          </p:cNvPr>
          <p:cNvSpPr txBox="1"/>
          <p:nvPr/>
        </p:nvSpPr>
        <p:spPr>
          <a:xfrm>
            <a:off x="267494" y="5727530"/>
            <a:ext cx="15199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  <a:latin typeface="+mn-lt"/>
              </a:rPr>
              <a:t>Эффекты </a:t>
            </a:r>
            <a:r>
              <a:rPr lang="ru-RU" sz="1400" dirty="0">
                <a:solidFill>
                  <a:schemeClr val="accent2"/>
                </a:solidFill>
                <a:latin typeface="+mn-lt"/>
              </a:rPr>
              <a:t>проекта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9429" y="6063635"/>
            <a:ext cx="8605739" cy="4639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050" dirty="0" smtClean="0">
                <a:latin typeface="Franklin Gothic Medium" pitchFamily="34" charset="0"/>
                <a:ea typeface="Calibri"/>
                <a:cs typeface="Times New Roman"/>
              </a:rPr>
              <a:t>У всех детей остается время для самостоятельной деятельности .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050" dirty="0" smtClean="0">
                <a:latin typeface="Franklin Gothic Medium" pitchFamily="34" charset="0"/>
                <a:ea typeface="Calibri"/>
                <a:cs typeface="Times New Roman"/>
              </a:rPr>
              <a:t>Дети самостоятельно одеваются с помощью алгоритмов</a:t>
            </a:r>
            <a:endParaRPr lang="ru-RU" sz="1400" dirty="0" smtClean="0">
              <a:latin typeface="Franklin Gothic Medium" pitchFamily="34" charset="0"/>
              <a:ea typeface="Calibri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720" y="1643050"/>
            <a:ext cx="187007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SAM_18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643051"/>
            <a:ext cx="207170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018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14282" y="1214422"/>
            <a:ext cx="8637588" cy="2136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2" name="TextBox 31">
            <a:extLst>
              <a:ext uri="{FF2B5EF4-FFF2-40B4-BE49-F238E27FC236}"/>
            </a:extLst>
          </p:cNvPr>
          <p:cNvSpPr txBox="1"/>
          <p:nvPr/>
        </p:nvSpPr>
        <p:spPr>
          <a:xfrm>
            <a:off x="317500" y="1306513"/>
            <a:ext cx="189704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Руководство проектом</a:t>
            </a:r>
          </a:p>
        </p:txBody>
      </p:sp>
      <p:sp>
        <p:nvSpPr>
          <p:cNvPr id="39" name="TextBox 38">
            <a:extLst>
              <a:ext uri="{FF2B5EF4-FFF2-40B4-BE49-F238E27FC236}"/>
            </a:extLst>
          </p:cNvPr>
          <p:cNvSpPr txBox="1"/>
          <p:nvPr/>
        </p:nvSpPr>
        <p:spPr>
          <a:xfrm>
            <a:off x="315913" y="3630613"/>
            <a:ext cx="2189162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2656"/>
            <a:ext cx="8648700" cy="439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2643174" y="3074988"/>
            <a:ext cx="1785950" cy="153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 </a:t>
            </a:r>
            <a:r>
              <a:rPr lang="ru-RU" altLang="ru-RU" sz="1000" b="1" kern="0" dirty="0" err="1" smtClean="0">
                <a:solidFill>
                  <a:srgbClr val="00295C"/>
                </a:solidFill>
              </a:rPr>
              <a:t>Кочина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О.Н., заведующий  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2786050" y="1357298"/>
            <a:ext cx="1538288" cy="153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    Заказчик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1" name="Rectangle 53"/>
          <p:cNvSpPr txBox="1">
            <a:spLocks noChangeArrowheads="1"/>
          </p:cNvSpPr>
          <p:nvPr/>
        </p:nvSpPr>
        <p:spPr bwMode="auto">
          <a:xfrm>
            <a:off x="3938190" y="3076575"/>
            <a:ext cx="3705644" cy="153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                           Носова Л.И., старший воспитатель</a:t>
            </a:r>
          </a:p>
        </p:txBody>
      </p:sp>
      <p:sp>
        <p:nvSpPr>
          <p:cNvPr id="22" name="Rectangle 165"/>
          <p:cNvSpPr txBox="1">
            <a:spLocks noChangeArrowheads="1"/>
          </p:cNvSpPr>
          <p:nvPr/>
        </p:nvSpPr>
        <p:spPr bwMode="auto">
          <a:xfrm>
            <a:off x="3178175" y="1403350"/>
            <a:ext cx="3679841" cy="153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19125" lvl="4" indent="0">
              <a:buClr>
                <a:srgbClr val="002960"/>
              </a:buClr>
              <a:buSzPct val="89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                               Руководитель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500" y="1940639"/>
            <a:ext cx="156845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Логотип организации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1585913"/>
            <a:ext cx="1571636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1643050"/>
            <a:ext cx="1143008" cy="13993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Rectangle 53"/>
          <p:cNvSpPr txBox="1">
            <a:spLocks noChangeArrowheads="1"/>
          </p:cNvSpPr>
          <p:nvPr/>
        </p:nvSpPr>
        <p:spPr bwMode="auto">
          <a:xfrm>
            <a:off x="467544" y="5579368"/>
            <a:ext cx="1462088" cy="153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ФИО, должность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67544" y="4090293"/>
            <a:ext cx="1389812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Rectangle 53"/>
          <p:cNvSpPr txBox="1">
            <a:spLocks noChangeArrowheads="1"/>
          </p:cNvSpPr>
          <p:nvPr/>
        </p:nvSpPr>
        <p:spPr bwMode="auto">
          <a:xfrm>
            <a:off x="2051720" y="5579368"/>
            <a:ext cx="1462088" cy="153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ФИО, должность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643174" y="4090293"/>
            <a:ext cx="1000132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2</a:t>
            </a:fld>
            <a:endParaRPr lang="ru-RU" sz="1400" dirty="0"/>
          </a:p>
        </p:txBody>
      </p:sp>
      <p:pic>
        <p:nvPicPr>
          <p:cNvPr id="23" name="Picture 2" descr="SAM_18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2"/>
            <a:ext cx="1643074" cy="1521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ФОТО КОЛЛЕКТИВ\КОЛЛЕКТИВНЫЕ ПЕДАГОГИ И МОИ\коллектив\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571612"/>
            <a:ext cx="1428760" cy="1428760"/>
          </a:xfrm>
          <a:prstGeom prst="rect">
            <a:avLst/>
          </a:prstGeom>
          <a:noFill/>
        </p:spPr>
      </p:pic>
      <p:pic>
        <p:nvPicPr>
          <p:cNvPr id="2051" name="Picture 3" descr="D:\ФОТО КОЛЛЕКТИВ\мои\IMG_20190222_120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643050"/>
            <a:ext cx="1357322" cy="1428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43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Прямоугольник 79"/>
          <p:cNvSpPr/>
          <p:nvPr/>
        </p:nvSpPr>
        <p:spPr>
          <a:xfrm>
            <a:off x="287338" y="3476625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5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6227763" y="1916113"/>
            <a:ext cx="503237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211638" y="1916113"/>
            <a:ext cx="503237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07950" y="1916113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468563" y="348615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6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051050" y="1916113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2</a:t>
            </a:r>
          </a:p>
        </p:txBody>
      </p:sp>
      <p:sp>
        <p:nvSpPr>
          <p:cNvPr id="15368" name="Заголовок 1"/>
          <p:cNvSpPr>
            <a:spLocks noGrp="1"/>
          </p:cNvSpPr>
          <p:nvPr>
            <p:ph type="title"/>
          </p:nvPr>
        </p:nvSpPr>
        <p:spPr>
          <a:xfrm>
            <a:off x="-17463" y="657225"/>
            <a:ext cx="9144001" cy="771525"/>
          </a:xfrm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ru-RU" altLang="ru-RU" sz="1600" smtClean="0">
                <a:latin typeface="Franklin Gothic Medium" pitchFamily="34" charset="0"/>
              </a:rPr>
              <a:t>Карта текущего состояния процесса</a:t>
            </a:r>
            <a:br>
              <a:rPr lang="ru-RU" altLang="ru-RU" sz="1600" smtClean="0">
                <a:latin typeface="Franklin Gothic Medium" pitchFamily="34" charset="0"/>
              </a:rPr>
            </a:br>
            <a:r>
              <a:rPr lang="ru-RU" altLang="ru-RU" sz="16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«О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рганизация режимного момента – одевание детей на прогулку с помощью алгоритмов»</a:t>
            </a:r>
            <a:endParaRPr lang="ru-RU" altLang="ru-RU" sz="1600" smtClean="0">
              <a:solidFill>
                <a:srgbClr val="000000"/>
              </a:solidFill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13" y="44450"/>
            <a:ext cx="9024937" cy="1081088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  <a:t>Введение в предметную область</a:t>
            </a:r>
            <a:b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  <a:t>(описание ситуации «как есть»)</a:t>
            </a:r>
            <a:b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1979613" y="2781300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0" name="Прямая соединительная линия 19"/>
          <p:cNvCxnSpPr>
            <a:stCxn id="10" idx="1"/>
            <a:endCxn id="10" idx="3"/>
          </p:cNvCxnSpPr>
          <p:nvPr/>
        </p:nvCxnSpPr>
        <p:spPr>
          <a:xfrm>
            <a:off x="384175" y="5173663"/>
            <a:ext cx="646113" cy="109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трелка вправо 22"/>
          <p:cNvSpPr/>
          <p:nvPr/>
        </p:nvSpPr>
        <p:spPr>
          <a:xfrm>
            <a:off x="4067175" y="2781300"/>
            <a:ext cx="287338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6156325" y="2781300"/>
            <a:ext cx="287338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8243888" y="2781300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75" name="TextBox 48"/>
          <p:cNvSpPr txBox="1">
            <a:spLocks noChangeArrowheads="1"/>
          </p:cNvSpPr>
          <p:nvPr/>
        </p:nvSpPr>
        <p:spPr bwMode="auto">
          <a:xfrm>
            <a:off x="4959350" y="5953125"/>
            <a:ext cx="3933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>
                <a:solidFill>
                  <a:srgbClr val="C00000"/>
                </a:solidFill>
                <a:latin typeface="Calibri" pitchFamily="34" charset="0"/>
              </a:rPr>
              <a:t>ВПП (время протекания процесса)   – 10 мин.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706938" y="347980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7</a:t>
            </a:r>
          </a:p>
        </p:txBody>
      </p:sp>
      <p:sp>
        <p:nvSpPr>
          <p:cNvPr id="6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500813"/>
            <a:ext cx="347662" cy="285750"/>
          </a:xfrm>
        </p:spPr>
        <p:txBody>
          <a:bodyPr/>
          <a:lstStyle/>
          <a:p>
            <a:pPr algn="ctr">
              <a:defRPr/>
            </a:pPr>
            <a:fld id="{5CB5F785-1142-484F-ABF6-230A44C37ACB}" type="slidenum">
              <a:rPr lang="ru-RU" b="1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3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Пятно 1 60"/>
          <p:cNvSpPr/>
          <p:nvPr/>
        </p:nvSpPr>
        <p:spPr>
          <a:xfrm>
            <a:off x="384175" y="4973638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1" name="Пятно 1 60"/>
          <p:cNvSpPr/>
          <p:nvPr/>
        </p:nvSpPr>
        <p:spPr>
          <a:xfrm>
            <a:off x="390525" y="5373688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2" name="Пятно 1 60"/>
          <p:cNvSpPr/>
          <p:nvPr/>
        </p:nvSpPr>
        <p:spPr>
          <a:xfrm>
            <a:off x="360363" y="5878513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227856" y="2276872"/>
          <a:ext cx="1751856" cy="1097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Педагог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Найти в интернете алгоритмы одевания детей в летний и зимний период</a:t>
                      </a: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30 сек. – 1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8" name="Стрелка вправо 77"/>
          <p:cNvSpPr/>
          <p:nvPr/>
        </p:nvSpPr>
        <p:spPr>
          <a:xfrm>
            <a:off x="2122488" y="422116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9" name="Стрелка вправо 78"/>
          <p:cNvSpPr/>
          <p:nvPr/>
        </p:nvSpPr>
        <p:spPr>
          <a:xfrm>
            <a:off x="34925" y="422116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" name="Стрелка вправо 80"/>
          <p:cNvSpPr/>
          <p:nvPr/>
        </p:nvSpPr>
        <p:spPr>
          <a:xfrm>
            <a:off x="6443663" y="422116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7" name="Стрелка вправо 86"/>
          <p:cNvSpPr/>
          <p:nvPr/>
        </p:nvSpPr>
        <p:spPr>
          <a:xfrm>
            <a:off x="4283075" y="422116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89" name="Таблица 88"/>
          <p:cNvGraphicFramePr>
            <a:graphicFrameLocks noGrp="1"/>
          </p:cNvGraphicFramePr>
          <p:nvPr/>
        </p:nvGraphicFramePr>
        <p:xfrm>
          <a:off x="1190625" y="5146675"/>
          <a:ext cx="3525838" cy="159913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525838"/>
              </a:tblGrid>
              <a:tr h="3512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b="0" dirty="0" smtClean="0">
                          <a:latin typeface="Franklin Gothic Medium" pitchFamily="34" charset="0"/>
                        </a:rPr>
                        <a:t>Педагог занят с родителем одного или нескольких воспитанников и не проверяет как дети одеваются</a:t>
                      </a:r>
                    </a:p>
                  </a:txBody>
                  <a:tcPr marL="91434" marR="91434" marT="45722" marB="45722"/>
                </a:tc>
              </a:tr>
              <a:tr h="3266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Отсутствие в саду детей, которые болеют и забывают алгоритмы одевания</a:t>
                      </a:r>
                    </a:p>
                  </a:txBody>
                  <a:tcPr marL="91434" marR="91434" marT="45722" marB="45722"/>
                </a:tc>
              </a:tr>
              <a:tr h="468373">
                <a:tc>
                  <a:txBody>
                    <a:bodyPr/>
                    <a:lstStyle/>
                    <a:p>
                      <a:r>
                        <a:rPr lang="ru-RU" altLang="ru-RU" sz="10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Дети отвлекаются на других</a:t>
                      </a:r>
                      <a:r>
                        <a:rPr lang="ru-RU" altLang="ru-RU" sz="1000" b="0" kern="1200" baseline="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0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детей и не следят за алгоритмами.</a:t>
                      </a:r>
                    </a:p>
                  </a:txBody>
                  <a:tcPr marL="91434" marR="91434" marT="45722" marB="45722"/>
                </a:tc>
              </a:tr>
              <a:tr h="338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У детей не развита самостоятельность</a:t>
                      </a:r>
                    </a:p>
                  </a:txBody>
                  <a:tcPr marL="91434" marR="91434" marT="45722" marB="45722"/>
                </a:tc>
              </a:tr>
            </a:tbl>
          </a:graphicData>
        </a:graphic>
      </p:graphicFrame>
      <p:sp>
        <p:nvSpPr>
          <p:cNvPr id="100" name="Пятно 1 60"/>
          <p:cNvSpPr/>
          <p:nvPr/>
        </p:nvSpPr>
        <p:spPr>
          <a:xfrm>
            <a:off x="5653088" y="3413125"/>
            <a:ext cx="647700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01" name="Пятно 1 60"/>
          <p:cNvSpPr/>
          <p:nvPr/>
        </p:nvSpPr>
        <p:spPr>
          <a:xfrm>
            <a:off x="539750" y="1830388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54" name="Пятно 1 60"/>
          <p:cNvSpPr/>
          <p:nvPr/>
        </p:nvSpPr>
        <p:spPr>
          <a:xfrm>
            <a:off x="1214438" y="1844675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0" y="2276872"/>
            <a:ext cx="251520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8507943" y="3465079"/>
            <a:ext cx="288032" cy="15121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ВЫХОД</a:t>
            </a:r>
          </a:p>
        </p:txBody>
      </p:sp>
      <p:sp>
        <p:nvSpPr>
          <p:cNvPr id="15403" name="Прямоугольник 54"/>
          <p:cNvSpPr>
            <a:spLocks noChangeArrowheads="1"/>
          </p:cNvSpPr>
          <p:nvPr/>
        </p:nvSpPr>
        <p:spPr bwMode="auto">
          <a:xfrm>
            <a:off x="4741863" y="5394325"/>
            <a:ext cx="3457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400" b="1"/>
              <a:t>Условные обозначения:</a:t>
            </a: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2267744" y="2276872"/>
          <a:ext cx="1751856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Педагог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Сделать алгоритмы для каждого ребенка</a:t>
                      </a: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 мин. – 2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4427984" y="2276872"/>
          <a:ext cx="1751856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педагог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/>
                        <a:t>Разместить </a:t>
                      </a:r>
                      <a:r>
                        <a:rPr lang="ru-RU" sz="900" b="1" kern="1200" baseline="0" dirty="0" smtClean="0"/>
                        <a:t> картинки с алгоритмами на шкафчиках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 мин. – 1,5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6516216" y="2276872"/>
          <a:ext cx="1751856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Педагог</a:t>
                      </a: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Обратить</a:t>
                      </a:r>
                      <a:r>
                        <a:rPr lang="ru-RU" sz="900" b="1" kern="1200" baseline="0" dirty="0" smtClean="0"/>
                        <a:t> внимание детей на</a:t>
                      </a:r>
                    </a:p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baseline="0" dirty="0" smtClean="0"/>
                        <a:t>алгоритмы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 мин. – 0,5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323528" y="3861048"/>
          <a:ext cx="1751856" cy="1234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Дети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/>
                        <a:t>Разложить</a:t>
                      </a:r>
                      <a:r>
                        <a:rPr lang="ru-RU" sz="900" b="1" kern="1200" baseline="0" dirty="0" smtClean="0"/>
                        <a:t> вещи в соответствии с алгоритмами в шкафчиках для быстрого одевания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 мин. – 1,5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9" name="Пятно 1 60"/>
          <p:cNvSpPr/>
          <p:nvPr/>
        </p:nvSpPr>
        <p:spPr>
          <a:xfrm>
            <a:off x="1476375" y="3429000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graphicFrame>
        <p:nvGraphicFramePr>
          <p:cNvPr id="72" name="Таблица 71"/>
          <p:cNvGraphicFramePr>
            <a:graphicFrameLocks noGrp="1"/>
          </p:cNvGraphicFramePr>
          <p:nvPr/>
        </p:nvGraphicFramePr>
        <p:xfrm>
          <a:off x="2483768" y="3861048"/>
          <a:ext cx="1751856" cy="1097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Дети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Заучить с детьми алгоритмы одевания на прогулку</a:t>
                      </a:r>
                    </a:p>
                    <a:p>
                      <a:pPr marL="0" algn="ctr" defTabSz="914400" rtl="0" eaLnBrk="1" latinLnBrk="0" hangingPunct="1"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 мин. – 1,5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3" name="Таблица 72"/>
          <p:cNvGraphicFramePr>
            <a:graphicFrameLocks noGrp="1"/>
          </p:cNvGraphicFramePr>
          <p:nvPr/>
        </p:nvGraphicFramePr>
        <p:xfrm>
          <a:off x="4644008" y="3861048"/>
          <a:ext cx="1751856" cy="1097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Педагог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Обратить внимание  детей</a:t>
                      </a:r>
                      <a:r>
                        <a:rPr lang="ru-RU" sz="900" b="1" kern="1200" baseline="0" dirty="0" smtClean="0"/>
                        <a:t> на завершение  быстрого процесса одевания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30 сек. – 1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8" name="Пятно 1 60"/>
          <p:cNvSpPr/>
          <p:nvPr/>
        </p:nvSpPr>
        <p:spPr>
          <a:xfrm>
            <a:off x="7812088" y="1916113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90" name="Пятно 1 60"/>
          <p:cNvSpPr/>
          <p:nvPr/>
        </p:nvSpPr>
        <p:spPr>
          <a:xfrm>
            <a:off x="3492500" y="1916113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91" name="Пятно 1 60"/>
          <p:cNvSpPr/>
          <p:nvPr/>
        </p:nvSpPr>
        <p:spPr>
          <a:xfrm>
            <a:off x="5581650" y="1916113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6738433" y="3862388"/>
          <a:ext cx="1751856" cy="1097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Дети и педагог</a:t>
                      </a: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Готовность педагогов</a:t>
                      </a:r>
                      <a:r>
                        <a:rPr lang="ru-RU" sz="900" b="1" kern="1200" baseline="0" dirty="0" smtClean="0"/>
                        <a:t> и детей к дальнейшему взаимодействию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30 сек. –  1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-25400" y="1428750"/>
            <a:ext cx="9144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C00000"/>
                </a:solidFill>
                <a:latin typeface="+mj-lt"/>
                <a:cs typeface="Arial" charset="0"/>
              </a:rPr>
              <a:t>Линейный способ картирования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770688" y="348615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8</a:t>
            </a:r>
          </a:p>
        </p:txBody>
      </p:sp>
      <p:sp>
        <p:nvSpPr>
          <p:cNvPr id="66" name="Пятно 1 60"/>
          <p:cNvSpPr/>
          <p:nvPr/>
        </p:nvSpPr>
        <p:spPr>
          <a:xfrm>
            <a:off x="3584575" y="3557588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67" name="Пятно 1 60"/>
          <p:cNvSpPr/>
          <p:nvPr/>
        </p:nvSpPr>
        <p:spPr>
          <a:xfrm>
            <a:off x="7812088" y="3465513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49" name="Пятно 1 60"/>
          <p:cNvSpPr/>
          <p:nvPr/>
        </p:nvSpPr>
        <p:spPr>
          <a:xfrm>
            <a:off x="428625" y="6353175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04800" y="1412875"/>
            <a:ext cx="8686800" cy="550863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Пирамида проблем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5F13BF87-ECCD-40C9-B6C6-37ABE6C5510F}" type="slidenum">
              <a:rPr lang="ru-RU" b="1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4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7950" y="404813"/>
            <a:ext cx="8686800" cy="8382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  <a:t>Введение в предметную область</a:t>
            </a:r>
            <a:b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  <a:t>(описание ситуации «как есть»)</a:t>
            </a: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 smtClean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928662" y="2214554"/>
          <a:ext cx="5612412" cy="4245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4357688" y="2786063"/>
            <a:ext cx="3094037" cy="714375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Проблемы, решение которых требуется на федеральном уровне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7900" y="4010025"/>
            <a:ext cx="3094038" cy="714375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Проблемы, решение которых требуется на региональном уровне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92725" y="5373688"/>
            <a:ext cx="3094038" cy="714375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Проблемы, решение которых требуется на локальном уровне </a:t>
            </a:r>
          </a:p>
        </p:txBody>
      </p:sp>
      <p:sp>
        <p:nvSpPr>
          <p:cNvPr id="9" name="Пятно 1 60"/>
          <p:cNvSpPr/>
          <p:nvPr/>
        </p:nvSpPr>
        <p:spPr>
          <a:xfrm>
            <a:off x="4394200" y="5230813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3" name="Пятно 1 60"/>
          <p:cNvSpPr/>
          <p:nvPr/>
        </p:nvSpPr>
        <p:spPr>
          <a:xfrm>
            <a:off x="3276600" y="5876925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4" name="Пятно 1 60"/>
          <p:cNvSpPr/>
          <p:nvPr/>
        </p:nvSpPr>
        <p:spPr>
          <a:xfrm>
            <a:off x="1835150" y="5791200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5" name="Пятно 1 60"/>
          <p:cNvSpPr/>
          <p:nvPr/>
        </p:nvSpPr>
        <p:spPr>
          <a:xfrm>
            <a:off x="2339975" y="5286375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</p:spTree>
    <p:extLst>
      <p:ext uri="{BB962C8B-B14F-4D97-AF65-F5344CB8AC3E}">
        <p14:creationId xmlns="" xmlns:p14="http://schemas.microsoft.com/office/powerpoint/2010/main" val="2801378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388" y="1916113"/>
          <a:ext cx="8640761" cy="3993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791"/>
                <a:gridCol w="3957305"/>
                <a:gridCol w="1600665"/>
              </a:tblGrid>
              <a:tr h="64033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Проблема </a:t>
                      </a:r>
                      <a:endParaRPr lang="ru-RU" sz="1800" dirty="0"/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Способ решения </a:t>
                      </a:r>
                      <a:endParaRPr lang="ru-RU" sz="1800" dirty="0"/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Экономия</a:t>
                      </a:r>
                      <a:r>
                        <a:rPr lang="ru-RU" sz="1800" baseline="0" dirty="0" smtClean="0"/>
                        <a:t> времени</a:t>
                      </a:r>
                      <a:endParaRPr lang="ru-RU" sz="1800" dirty="0"/>
                    </a:p>
                  </a:txBody>
                  <a:tcPr marL="91438" marR="91438" marT="45739" marB="45739"/>
                </a:tc>
              </a:tr>
              <a:tr h="9448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Medium" pitchFamily="34" charset="0"/>
                        </a:rPr>
                        <a:t>Педагог занят с родителем одного или нескольких воспитанников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Обговорить с родителями возможность и время, когда педагог может проконсультировать их по интересующим их вопросам в течении дня без ущерба для детского коллектива</a:t>
                      </a:r>
                      <a:endParaRPr lang="ru-RU" sz="1400" dirty="0"/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 мин</a:t>
                      </a:r>
                      <a:endParaRPr lang="ru-RU" sz="1400" dirty="0"/>
                    </a:p>
                  </a:txBody>
                  <a:tcPr marL="91438" marR="91438" marT="45739" marB="45739"/>
                </a:tc>
              </a:tr>
              <a:tr h="518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Отсутствие в саду детей, которые болеют и забывают алгоритмы одевания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Постоянно с детьми повторять алгоритмы одевания на прогулку.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2 мин</a:t>
                      </a:r>
                    </a:p>
                  </a:txBody>
                  <a:tcPr marL="91438" marR="91438" marT="45739" marB="45739"/>
                </a:tc>
              </a:tr>
              <a:tr h="9448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Дети отвлекаются на других</a:t>
                      </a:r>
                      <a:r>
                        <a:rPr lang="ru-RU" altLang="ru-RU" sz="1400" b="0" kern="1200" baseline="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4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детей и не следят за алгоритмами</a:t>
                      </a:r>
                      <a:endParaRPr kumimoji="0" lang="ru-RU" alt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Medium" pitchFamily="34" charset="0"/>
                        <a:ea typeface="+mn-ea"/>
                        <a:cs typeface="+mn-cs"/>
                      </a:endParaRP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charset="0"/>
                        </a:rPr>
                        <a:t>Обращать внимание детей на алгоритмы. Которые расположены на каждом шкафчике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 marL="91438" marR="91438" marT="45739" marB="45739"/>
                </a:tc>
              </a:tr>
              <a:tr h="7315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Medium" pitchFamily="34" charset="0"/>
                          <a:ea typeface="+mn-ea"/>
                          <a:cs typeface="+mn-cs"/>
                        </a:rPr>
                        <a:t> У детей не развита самостоятельность.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Детей учить одеваться  самостоятельно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marL="91438" marR="91438" marT="45739" marB="45739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AE4C76-83BC-409B-8D7F-2CB7C75B502D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2875" y="500063"/>
            <a:ext cx="8686800" cy="785812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 smtClean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7438" name="Прямоугольник 5"/>
          <p:cNvSpPr>
            <a:spLocks noChangeArrowheads="1"/>
          </p:cNvSpPr>
          <p:nvPr/>
        </p:nvSpPr>
        <p:spPr bwMode="auto">
          <a:xfrm>
            <a:off x="5651500" y="1258888"/>
            <a:ext cx="3214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>
                <a:latin typeface="Franklin Gothic Medium" pitchFamily="34" charset="0"/>
              </a:rPr>
              <a:t>Анализ проблем</a:t>
            </a:r>
            <a:endParaRPr lang="ru-RU" alt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950" y="404813"/>
            <a:ext cx="8686800" cy="8382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  <a:t>Введение в предметную область</a:t>
            </a:r>
            <a:b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  <a:t>(описание ситуации «как есть»)</a:t>
            </a: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 smtClean="0">
              <a:solidFill>
                <a:schemeClr val="tx1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0" y="836613"/>
            <a:ext cx="9144000" cy="838200"/>
          </a:xfrm>
        </p:spPr>
        <p:txBody>
          <a:bodyPr/>
          <a:lstStyle/>
          <a:p>
            <a:pPr eaLnBrk="1" hangingPunct="1"/>
            <a:r>
              <a:rPr lang="ru-RU" altLang="ru-RU" sz="1600" smtClean="0">
                <a:latin typeface="Franklin Gothic Medium" pitchFamily="34" charset="0"/>
              </a:rPr>
              <a:t>Карта целевого состояния процесса</a:t>
            </a:r>
            <a:br>
              <a:rPr lang="ru-RU" altLang="ru-RU" sz="1600" smtClean="0">
                <a:latin typeface="Franklin Gothic Medium" pitchFamily="34" charset="0"/>
              </a:rPr>
            </a:br>
            <a:r>
              <a:rPr lang="ru-RU" altLang="ru-RU" sz="16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600" smtClean="0">
                <a:solidFill>
                  <a:srgbClr val="FF0000"/>
                </a:solidFill>
              </a:rPr>
              <a:t>Организация режимного момента – одевание детей на прогулку с помощью алгоритмов</a:t>
            </a:r>
            <a:r>
              <a:rPr lang="ru-RU" altLang="ru-RU" sz="1600" b="1" smtClean="0">
                <a:solidFill>
                  <a:srgbClr val="000000"/>
                </a:solidFill>
                <a:cs typeface="Calibri" pitchFamily="34" charset="0"/>
              </a:rPr>
              <a:t>»</a:t>
            </a:r>
            <a:endParaRPr lang="ru-RU" altLang="ru-RU" sz="1600" smtClean="0">
              <a:latin typeface="Franklin Gothic Medium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B07A2BE3-C59F-47A8-874A-24D28C40EEB3}" type="slidenum">
              <a:rPr lang="ru-RU" b="1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6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3350" y="333375"/>
            <a:ext cx="8686800" cy="5746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  <a:t>Введение в предметную область (описание ситуации «как будет»)</a:t>
            </a:r>
            <a:br>
              <a:rPr lang="ru-RU" sz="2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2000" b="1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700213"/>
            <a:ext cx="9144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C00000"/>
                </a:solidFill>
                <a:latin typeface="+mj-lt"/>
                <a:cs typeface="Arial" charset="0"/>
              </a:rPr>
              <a:t>Линейный способ картирования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5148263" y="2295525"/>
            <a:ext cx="503237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3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84213" y="257175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916238" y="2225675"/>
            <a:ext cx="503237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2</a:t>
            </a:r>
          </a:p>
        </p:txBody>
      </p:sp>
      <p:sp>
        <p:nvSpPr>
          <p:cNvPr id="57" name="Стрелка вправо 56"/>
          <p:cNvSpPr/>
          <p:nvPr/>
        </p:nvSpPr>
        <p:spPr>
          <a:xfrm>
            <a:off x="2409825" y="3159125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>
            <a:off x="4716463" y="3159125"/>
            <a:ext cx="287337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43" name="TextBox 48"/>
          <p:cNvSpPr txBox="1">
            <a:spLocks noChangeArrowheads="1"/>
          </p:cNvSpPr>
          <p:nvPr/>
        </p:nvSpPr>
        <p:spPr bwMode="auto">
          <a:xfrm>
            <a:off x="250825" y="5248275"/>
            <a:ext cx="46085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>
                <a:solidFill>
                  <a:srgbClr val="C00000"/>
                </a:solidFill>
                <a:latin typeface="Calibri" pitchFamily="34" charset="0"/>
              </a:rPr>
              <a:t>ВПП (время протекания процесса)  – 3 мин. - 5 мин.</a:t>
            </a:r>
          </a:p>
        </p:txBody>
      </p:sp>
      <p:graphicFrame>
        <p:nvGraphicFramePr>
          <p:cNvPr id="67" name="Таблица 66"/>
          <p:cNvGraphicFramePr>
            <a:graphicFrameLocks noGrp="1"/>
          </p:cNvGraphicFramePr>
          <p:nvPr/>
        </p:nvGraphicFramePr>
        <p:xfrm>
          <a:off x="612774" y="2958804"/>
          <a:ext cx="1751856" cy="1234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Педагог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Организовать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детей для организации режимного момента- одевания детей на прогулку                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30</a:t>
                      </a:r>
                      <a:r>
                        <a:rPr lang="ru-RU" sz="900" baseline="0" dirty="0" smtClean="0"/>
                        <a:t> сек</a:t>
                      </a:r>
                      <a:r>
                        <a:rPr lang="ru-RU" sz="900" dirty="0" smtClean="0"/>
                        <a:t>. –  1мин.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8" name="Прямоугольник 77"/>
          <p:cNvSpPr/>
          <p:nvPr/>
        </p:nvSpPr>
        <p:spPr>
          <a:xfrm>
            <a:off x="6876256" y="2295091"/>
            <a:ext cx="288032" cy="15121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ВЫХОД</a:t>
            </a:r>
          </a:p>
        </p:txBody>
      </p:sp>
      <p:graphicFrame>
        <p:nvGraphicFramePr>
          <p:cNvPr id="80" name="Таблица 79"/>
          <p:cNvGraphicFramePr>
            <a:graphicFrameLocks noGrp="1"/>
          </p:cNvGraphicFramePr>
          <p:nvPr/>
        </p:nvGraphicFramePr>
        <p:xfrm>
          <a:off x="2820144" y="2655453"/>
          <a:ext cx="1751856" cy="1371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Дети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Самостоятельно подходят к шкафчику</a:t>
                      </a:r>
                      <a:r>
                        <a:rPr lang="ru-RU" sz="900" b="1" kern="1200" baseline="0" dirty="0" smtClean="0"/>
                        <a:t> </a:t>
                      </a:r>
                      <a:r>
                        <a:rPr lang="ru-RU" sz="900" b="1" kern="1200" dirty="0" smtClean="0"/>
                        <a:t>и берут в соответствии с алгоритмом  свои вещи для одевания на прогулку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2 мин. </a:t>
                      </a:r>
                      <a:r>
                        <a:rPr lang="ru-RU" sz="900" smtClean="0"/>
                        <a:t>–  3 мин</a:t>
                      </a:r>
                      <a:r>
                        <a:rPr lang="ru-RU" sz="900" dirty="0" smtClean="0"/>
                        <a:t>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1" name="Таблица 80"/>
          <p:cNvGraphicFramePr>
            <a:graphicFrameLocks noGrp="1"/>
          </p:cNvGraphicFramePr>
          <p:nvPr/>
        </p:nvGraphicFramePr>
        <p:xfrm>
          <a:off x="5124400" y="2708920"/>
          <a:ext cx="1751856" cy="1097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Дети и педагог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Готовность педагога и детей к дальнейшему взаимодействию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30 сек. –  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5" name="Прямоугольник 94"/>
          <p:cNvSpPr/>
          <p:nvPr/>
        </p:nvSpPr>
        <p:spPr>
          <a:xfrm>
            <a:off x="323528" y="2710207"/>
            <a:ext cx="251520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>
            <a:off x="3491880" y="2977208"/>
            <a:ext cx="936625" cy="936625"/>
          </a:xfrm>
          <a:prstGeom prst="flowChartConnector">
            <a:avLst/>
          </a:prstGeom>
          <a:solidFill>
            <a:schemeClr val="bg1"/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6-10 мин</a:t>
            </a:r>
            <a:endParaRPr lang="ru-RU" sz="1400" b="1" dirty="0">
              <a:solidFill>
                <a:prstClr val="black"/>
              </a:solidFill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2089061" y="3445521"/>
            <a:ext cx="1310006" cy="1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107503" y="2636912"/>
            <a:ext cx="1981557" cy="1728192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altLang="ru-RU" sz="1400" b="1" dirty="0" smtClean="0">
                <a:solidFill>
                  <a:srgbClr val="000000"/>
                </a:solidFill>
                <a:latin typeface="Franklin Gothic Medium" pitchFamily="34" charset="0"/>
              </a:rPr>
              <a:t>Подготовка </a:t>
            </a:r>
            <a:r>
              <a:rPr lang="ru-RU" altLang="ru-RU" sz="1400" b="1" dirty="0">
                <a:solidFill>
                  <a:srgbClr val="000000"/>
                </a:solidFill>
                <a:latin typeface="Franklin Gothic Medium" pitchFamily="34" charset="0"/>
              </a:rPr>
              <a:t>педагогов и детей к </a:t>
            </a:r>
            <a:r>
              <a:rPr lang="ru-RU" altLang="ru-RU" sz="1400" b="1" dirty="0" smtClean="0">
                <a:solidFill>
                  <a:srgbClr val="000000"/>
                </a:solidFill>
                <a:latin typeface="Franklin Gothic Medium" pitchFamily="34" charset="0"/>
              </a:rPr>
              <a:t>проведению режимного </a:t>
            </a:r>
            <a:r>
              <a:rPr lang="ru-RU" altLang="ru-RU" sz="1400" b="1" dirty="0" err="1" smtClean="0">
                <a:solidFill>
                  <a:srgbClr val="000000"/>
                </a:solidFill>
                <a:latin typeface="Franklin Gothic Medium" pitchFamily="34" charset="0"/>
              </a:rPr>
              <a:t>момента-одевание</a:t>
            </a:r>
            <a:r>
              <a:rPr lang="ru-RU" altLang="ru-RU" sz="1400" b="1" dirty="0" smtClean="0">
                <a:solidFill>
                  <a:srgbClr val="000000"/>
                </a:solidFill>
                <a:latin typeface="Franklin Gothic Medium" pitchFamily="34" charset="0"/>
              </a:rPr>
              <a:t> детей на прогулку с помощью алгоритмов </a:t>
            </a:r>
            <a:endParaRPr lang="ru-RU" sz="1400" b="1" dirty="0">
              <a:solidFill>
                <a:srgbClr val="464646"/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6403" y="692696"/>
            <a:ext cx="9053513" cy="766192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500" dirty="0">
                <a:solidFill>
                  <a:srgbClr val="464646"/>
                </a:solidFill>
              </a:rPr>
              <a:t>Достигнутые результаты (было и стало) </a:t>
            </a:r>
            <a:endParaRPr lang="ru-RU" sz="3000" dirty="0">
              <a:solidFill>
                <a:srgbClr val="464646"/>
              </a:solidFill>
            </a:endParaRPr>
          </a:p>
        </p:txBody>
      </p:sp>
      <p:sp>
        <p:nvSpPr>
          <p:cNvPr id="46" name="Блок-схема: узел 45"/>
          <p:cNvSpPr/>
          <p:nvPr/>
        </p:nvSpPr>
        <p:spPr>
          <a:xfrm>
            <a:off x="8115300" y="2977207"/>
            <a:ext cx="936625" cy="936625"/>
          </a:xfrm>
          <a:prstGeom prst="flowChartConnector">
            <a:avLst/>
          </a:prstGeom>
          <a:solidFill>
            <a:schemeClr val="bg1"/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3-5 мин</a:t>
            </a:r>
            <a:endParaRPr lang="ru-RU" sz="1400" b="1" dirty="0">
              <a:solidFill>
                <a:prstClr val="black"/>
              </a:solidFill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6950943" y="3470597"/>
            <a:ext cx="1030287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4561756" y="2636912"/>
            <a:ext cx="2389187" cy="1728192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latin typeface="Franklin Gothic Medium" pitchFamily="34" charset="0"/>
              </a:rPr>
              <a:t>Подготовка педагогов и детей к проведению режимного </a:t>
            </a:r>
            <a:r>
              <a:rPr lang="ru-RU" altLang="ru-RU" sz="1600" b="1" dirty="0" err="1" smtClean="0">
                <a:solidFill>
                  <a:srgbClr val="000000"/>
                </a:solidFill>
                <a:latin typeface="Franklin Gothic Medium" pitchFamily="34" charset="0"/>
              </a:rPr>
              <a:t>момента-одевание</a:t>
            </a:r>
            <a:r>
              <a:rPr lang="ru-RU" altLang="ru-RU" sz="1600" b="1" dirty="0" smtClean="0">
                <a:solidFill>
                  <a:srgbClr val="000000"/>
                </a:solidFill>
                <a:latin typeface="Franklin Gothic Medium" pitchFamily="34" charset="0"/>
              </a:rPr>
              <a:t> детей на прогулку с помощью алгоритмов </a:t>
            </a:r>
            <a:endParaRPr lang="ru-RU" sz="1600" b="1" dirty="0">
              <a:solidFill>
                <a:srgbClr val="464646"/>
              </a:solidFill>
            </a:endParaRPr>
          </a:p>
        </p:txBody>
      </p:sp>
      <p:sp>
        <p:nvSpPr>
          <p:cNvPr id="30" name="Прямоугольник 29">
            <a:extLst>
              <a:ext uri="{FF2B5EF4-FFF2-40B4-BE49-F238E27FC236}"/>
            </a:extLst>
          </p:cNvPr>
          <p:cNvSpPr/>
          <p:nvPr/>
        </p:nvSpPr>
        <p:spPr>
          <a:xfrm>
            <a:off x="23813" y="1522413"/>
            <a:ext cx="9144000" cy="3274738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9488" y="6448251"/>
            <a:ext cx="437008" cy="365125"/>
          </a:xfrm>
        </p:spPr>
        <p:txBody>
          <a:bodyPr/>
          <a:lstStyle/>
          <a:p>
            <a:r>
              <a:rPr lang="ru-RU" sz="1400" dirty="0" smtClean="0"/>
              <a:t>17</a:t>
            </a:r>
            <a:endParaRPr lang="ru-RU" sz="1400" dirty="0"/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1422416" y="1916832"/>
            <a:ext cx="132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37" name="TextBox 52"/>
          <p:cNvSpPr txBox="1">
            <a:spLocks noChangeArrowheads="1"/>
          </p:cNvSpPr>
          <p:nvPr/>
        </p:nvSpPr>
        <p:spPr bwMode="auto">
          <a:xfrm>
            <a:off x="6372200" y="2132856"/>
            <a:ext cx="12763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92D050"/>
                </a:solidFill>
              </a:rPr>
              <a:t>СТАЛО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rot="5400000">
            <a:off x="2821769" y="3250405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295469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187624" y="2348880"/>
            <a:ext cx="1584176" cy="30963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648072"/>
          </a:xfrm>
          <a:effectLst/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464646"/>
                </a:solidFill>
              </a:rPr>
              <a:t>Достигнутые результаты</a:t>
            </a:r>
            <a:endParaRPr lang="ru-RU" sz="3200" b="1" dirty="0"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8797" y="1507030"/>
            <a:ext cx="3600400" cy="315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Arial Narrow" panose="020B0606020202030204" pitchFamily="34" charset="0"/>
                <a:cs typeface="Times New Roman" pitchFamily="18" charset="0"/>
              </a:rPr>
              <a:t>ЭФФЕКТ</a:t>
            </a:r>
            <a:r>
              <a:rPr lang="ru-RU" altLang="ru-RU" b="1" dirty="0">
                <a:latin typeface="Arial Narrow" panose="020B0606020202030204" pitchFamily="34" charset="0"/>
                <a:cs typeface="Times New Roman" pitchFamily="18" charset="0"/>
              </a:rPr>
              <a:t> </a:t>
            </a:r>
            <a:endParaRPr lang="ru-RU" altLang="ru-RU" b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800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800" dirty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latin typeface="Franklin Gothic Medium" pitchFamily="34" charset="0"/>
                <a:ea typeface="Calibri"/>
                <a:cs typeface="Times New Roman"/>
              </a:rPr>
              <a:t>У всех детей остается время для самостоятельной </a:t>
            </a:r>
            <a:r>
              <a:rPr lang="ru-RU" sz="1600" dirty="0" smtClean="0">
                <a:latin typeface="Franklin Gothic Medium" pitchFamily="34" charset="0"/>
                <a:ea typeface="Calibri"/>
                <a:cs typeface="Times New Roman"/>
              </a:rPr>
              <a:t>деятельности</a:t>
            </a:r>
            <a:endParaRPr lang="ru-RU" sz="1600" dirty="0">
              <a:latin typeface="Franklin Gothic Medium" pitchFamily="34" charset="0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ru-RU" sz="1600" dirty="0" smtClean="0">
              <a:latin typeface="Franklin Gothic Medium" pitchFamily="34" charset="0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ru-RU" sz="1600" dirty="0" smtClean="0">
              <a:latin typeface="Franklin Gothic Medium" pitchFamily="34" charset="0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ru-RU" sz="1600" dirty="0">
              <a:latin typeface="Franklin Gothic Medium" pitchFamily="34" charset="0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 smtClean="0">
                <a:latin typeface="Franklin Gothic Medium" pitchFamily="34" charset="0"/>
                <a:ea typeface="Calibri"/>
                <a:cs typeface="Times New Roman"/>
              </a:rPr>
              <a:t>Дети </a:t>
            </a:r>
            <a:r>
              <a:rPr lang="ru-RU" sz="1600" dirty="0">
                <a:latin typeface="Franklin Gothic Medium" pitchFamily="34" charset="0"/>
                <a:ea typeface="Calibri"/>
                <a:cs typeface="Times New Roman"/>
              </a:rPr>
              <a:t>самостоятельны </a:t>
            </a:r>
            <a:r>
              <a:rPr lang="ru-RU" sz="1600" dirty="0" smtClean="0">
                <a:latin typeface="Franklin Gothic Medium" pitchFamily="34" charset="0"/>
                <a:ea typeface="Calibri"/>
                <a:cs typeface="Times New Roman"/>
              </a:rPr>
              <a:t> одеваются </a:t>
            </a:r>
            <a:r>
              <a:rPr lang="ru-RU" sz="1600" smtClean="0">
                <a:latin typeface="Franklin Gothic Medium" pitchFamily="34" charset="0"/>
                <a:ea typeface="Calibri"/>
                <a:cs typeface="Times New Roman"/>
              </a:rPr>
              <a:t>на прогулку</a:t>
            </a:r>
            <a:endParaRPr lang="ru-RU" sz="1600" dirty="0">
              <a:latin typeface="Franklin Gothic Medium" pitchFamily="34" charset="0"/>
              <a:ea typeface="Calibri"/>
              <a:cs typeface="Times New Roman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1520" y="1268760"/>
            <a:ext cx="864096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1268760"/>
            <a:ext cx="0" cy="4176464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>
            <a:off x="6451899" y="1998132"/>
            <a:ext cx="648072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516216" y="3556491"/>
            <a:ext cx="648072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1412776"/>
            <a:ext cx="1584176" cy="12961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403648" y="16288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Narrow" panose="020B0606020202030204" pitchFamily="34" charset="0"/>
              </a:rPr>
              <a:t>50 %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95636" y="356372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Narrow" panose="020B0606020202030204" pitchFamily="34" charset="0"/>
              </a:rPr>
              <a:t>10 мин.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600" y="562117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latin typeface="Arial Narrow" panose="020B0606020202030204" pitchFamily="34" charset="0"/>
              </a:rPr>
              <a:t>t</a:t>
            </a:r>
            <a:r>
              <a:rPr lang="ru-RU" i="1" dirty="0" smtClean="0">
                <a:latin typeface="Arial Narrow" panose="020B0606020202030204" pitchFamily="34" charset="0"/>
              </a:rPr>
              <a:t> протекания процесса</a:t>
            </a:r>
            <a:endParaRPr lang="ru-RU" i="1" dirty="0">
              <a:latin typeface="Arial Narrow" panose="020B0606020202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62916" y="229580"/>
            <a:ext cx="105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ПРИМЕР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50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776</Words>
  <Application>Microsoft Office PowerPoint</Application>
  <PresentationFormat>Экран (4:3)</PresentationFormat>
  <Paragraphs>184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Паспорт проекта  «Организация режимного момента—одевание детей на прогулку-с помощью алгоритмов»</vt:lpstr>
      <vt:lpstr>Команда проекта </vt:lpstr>
      <vt:lpstr>Карта текущего состояния процесса «Организация режимного момента – одевание детей на прогулку с помощью алгоритмов»</vt:lpstr>
      <vt:lpstr>Пирамида проблем</vt:lpstr>
      <vt:lpstr>Слайд 5</vt:lpstr>
      <vt:lpstr>Карта целевого состояния процесса «Организация режимного момента – одевание детей на прогулку с помощью алгоритмов»</vt:lpstr>
      <vt:lpstr>Слайд 7</vt:lpstr>
      <vt:lpstr>Достигнутые результаты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User</cp:lastModifiedBy>
  <cp:revision>44</cp:revision>
  <cp:lastPrinted>2019-04-25T09:14:46Z</cp:lastPrinted>
  <dcterms:created xsi:type="dcterms:W3CDTF">2018-08-20T14:01:12Z</dcterms:created>
  <dcterms:modified xsi:type="dcterms:W3CDTF">2019-10-30T10:30:08Z</dcterms:modified>
</cp:coreProperties>
</file>