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5" r:id="rId4"/>
    <p:sldId id="266" r:id="rId5"/>
    <p:sldId id="267" r:id="rId6"/>
    <p:sldId id="268" r:id="rId7"/>
    <p:sldId id="263" r:id="rId8"/>
    <p:sldId id="269" r:id="rId9"/>
    <p:sldId id="270" r:id="rId10"/>
    <p:sldId id="271" r:id="rId11"/>
  </p:sldIdLst>
  <p:sldSz cx="9144000" cy="6858000" type="screen4x3"/>
  <p:notesSz cx="6796088" cy="9928225"/>
  <p:defaultTextStyle>
    <a:defPPr>
      <a:defRPr lang="en-GB"/>
    </a:defPPr>
    <a:lvl1pPr algn="l" defTabSz="449263" rtl="0" eaLnBrk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9263" rtl="0" eaLnBrk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9263" rtl="0" eaLnBrk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9263" rtl="0" eaLnBrk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9263" rtl="0" eaLnBrk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B4C739-F05B-4293-B9A8-9554AC5AEADD}" type="doc">
      <dgm:prSet loTypeId="urn:microsoft.com/office/officeart/2005/8/layout/pyramid1" loCatId="pyramid" qsTypeId="urn:microsoft.com/office/officeart/2005/8/quickstyle/3d2" qsCatId="3D" csTypeId="urn:microsoft.com/office/officeart/2005/8/colors/accent1_3" csCatId="accent1" phldr="1"/>
      <dgm:spPr/>
    </dgm:pt>
    <dgm:pt modelId="{3E156C22-469D-4557-899A-62FA5873AB6D}">
      <dgm:prSet phldrT="[Текст]"/>
      <dgm:spPr/>
      <dgm:t>
        <a:bodyPr/>
        <a:lstStyle/>
        <a:p>
          <a:r>
            <a:rPr lang="ru-RU" dirty="0" smtClean="0"/>
            <a:t>Федеральный уровень</a:t>
          </a:r>
          <a:endParaRPr lang="ru-RU" dirty="0"/>
        </a:p>
      </dgm:t>
    </dgm:pt>
    <dgm:pt modelId="{E38B9D46-C79E-4DB5-979E-5E12B753D8B1}" type="parTrans" cxnId="{84737562-440D-46FC-AC2A-2BE565B94E89}">
      <dgm:prSet/>
      <dgm:spPr/>
      <dgm:t>
        <a:bodyPr/>
        <a:lstStyle/>
        <a:p>
          <a:endParaRPr lang="ru-RU"/>
        </a:p>
      </dgm:t>
    </dgm:pt>
    <dgm:pt modelId="{0326061A-572B-4105-BF0C-EABCB368F635}" type="sibTrans" cxnId="{84737562-440D-46FC-AC2A-2BE565B94E89}">
      <dgm:prSet/>
      <dgm:spPr/>
      <dgm:t>
        <a:bodyPr/>
        <a:lstStyle/>
        <a:p>
          <a:endParaRPr lang="ru-RU"/>
        </a:p>
      </dgm:t>
    </dgm:pt>
    <dgm:pt modelId="{46B87C55-FB7E-4484-A42D-FD1AD7E677B6}">
      <dgm:prSet phldrT="[Текст]"/>
      <dgm:spPr/>
      <dgm:t>
        <a:bodyPr/>
        <a:lstStyle/>
        <a:p>
          <a:r>
            <a:rPr lang="ru-RU" dirty="0" smtClean="0"/>
            <a:t>Региональный уровень</a:t>
          </a:r>
          <a:endParaRPr lang="ru-RU" dirty="0"/>
        </a:p>
      </dgm:t>
    </dgm:pt>
    <dgm:pt modelId="{CABECE8B-A24E-47EE-9A74-4C3CB44B4AEC}" type="parTrans" cxnId="{4057BBEF-CD47-4B6F-8326-EF1B3DB55AA8}">
      <dgm:prSet/>
      <dgm:spPr/>
      <dgm:t>
        <a:bodyPr/>
        <a:lstStyle/>
        <a:p>
          <a:endParaRPr lang="ru-RU"/>
        </a:p>
      </dgm:t>
    </dgm:pt>
    <dgm:pt modelId="{34D6922C-F663-4448-8D0D-9CB610B2C1EC}" type="sibTrans" cxnId="{4057BBEF-CD47-4B6F-8326-EF1B3DB55AA8}">
      <dgm:prSet/>
      <dgm:spPr/>
      <dgm:t>
        <a:bodyPr/>
        <a:lstStyle/>
        <a:p>
          <a:endParaRPr lang="ru-RU"/>
        </a:p>
      </dgm:t>
    </dgm:pt>
    <dgm:pt modelId="{1AC21790-A7D4-4B5B-8678-A491427AA4CE}">
      <dgm:prSet phldrT="[Текст]"/>
      <dgm:spPr/>
      <dgm:t>
        <a:bodyPr/>
        <a:lstStyle/>
        <a:p>
          <a:r>
            <a:rPr lang="ru-RU" dirty="0" smtClean="0"/>
            <a:t>Уровень муниципальный</a:t>
          </a:r>
          <a:endParaRPr lang="ru-RU" dirty="0"/>
        </a:p>
      </dgm:t>
    </dgm:pt>
    <dgm:pt modelId="{6B384FF9-A1CF-4D80-848B-FC401E74DA53}" type="sibTrans" cxnId="{A978AF10-4105-4819-ADCE-BD2F58CA36E4}">
      <dgm:prSet/>
      <dgm:spPr/>
      <dgm:t>
        <a:bodyPr/>
        <a:lstStyle/>
        <a:p>
          <a:endParaRPr lang="ru-RU"/>
        </a:p>
      </dgm:t>
    </dgm:pt>
    <dgm:pt modelId="{A7D78A86-E780-4A60-942C-55FF3C84AE43}" type="parTrans" cxnId="{A978AF10-4105-4819-ADCE-BD2F58CA36E4}">
      <dgm:prSet/>
      <dgm:spPr/>
      <dgm:t>
        <a:bodyPr/>
        <a:lstStyle/>
        <a:p>
          <a:endParaRPr lang="ru-RU"/>
        </a:p>
      </dgm:t>
    </dgm:pt>
    <dgm:pt modelId="{6515640A-CE20-44D5-81F8-D739D2E0750C}">
      <dgm:prSet phldrT="[Текст]"/>
      <dgm:spPr/>
      <dgm:t>
        <a:bodyPr/>
        <a:lstStyle/>
        <a:p>
          <a:r>
            <a:rPr lang="ru-RU" dirty="0" smtClean="0"/>
            <a:t>Уровень МБДОУ</a:t>
          </a:r>
          <a:endParaRPr lang="ru-RU" dirty="0"/>
        </a:p>
      </dgm:t>
    </dgm:pt>
    <dgm:pt modelId="{2D5F0709-246D-4E78-B2B0-FBCA147D4F07}" type="parTrans" cxnId="{EBA24CED-7854-445B-BFC8-0C069FB0FE97}">
      <dgm:prSet/>
      <dgm:spPr/>
      <dgm:t>
        <a:bodyPr/>
        <a:lstStyle/>
        <a:p>
          <a:endParaRPr lang="ru-RU"/>
        </a:p>
      </dgm:t>
    </dgm:pt>
    <dgm:pt modelId="{A5830A88-C712-44B7-89E6-9B2C6F9A909A}" type="sibTrans" cxnId="{EBA24CED-7854-445B-BFC8-0C069FB0FE97}">
      <dgm:prSet/>
      <dgm:spPr/>
      <dgm:t>
        <a:bodyPr/>
        <a:lstStyle/>
        <a:p>
          <a:endParaRPr lang="ru-RU"/>
        </a:p>
      </dgm:t>
    </dgm:pt>
    <dgm:pt modelId="{080FD20E-F521-497B-B720-93C564263A78}" type="pres">
      <dgm:prSet presAssocID="{9BB4C739-F05B-4293-B9A8-9554AC5AEADD}" presName="Name0" presStyleCnt="0">
        <dgm:presLayoutVars>
          <dgm:dir/>
          <dgm:animLvl val="lvl"/>
          <dgm:resizeHandles val="exact"/>
        </dgm:presLayoutVars>
      </dgm:prSet>
      <dgm:spPr/>
    </dgm:pt>
    <dgm:pt modelId="{19C0404D-2684-4970-A069-244B340E2469}" type="pres">
      <dgm:prSet presAssocID="{3E156C22-469D-4557-899A-62FA5873AB6D}" presName="Name8" presStyleCnt="0"/>
      <dgm:spPr/>
    </dgm:pt>
    <dgm:pt modelId="{D808C9AB-3061-44F8-BCAE-034F87645264}" type="pres">
      <dgm:prSet presAssocID="{3E156C22-469D-4557-899A-62FA5873AB6D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D2F404-14B1-4EA8-9CAD-398629E735F4}" type="pres">
      <dgm:prSet presAssocID="{3E156C22-469D-4557-899A-62FA5873AB6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7CAA55-5651-47E5-9A3C-0A6A3D425F40}" type="pres">
      <dgm:prSet presAssocID="{46B87C55-FB7E-4484-A42D-FD1AD7E677B6}" presName="Name8" presStyleCnt="0"/>
      <dgm:spPr/>
    </dgm:pt>
    <dgm:pt modelId="{1C8D388A-0A92-4824-8690-EAD1BC6F705B}" type="pres">
      <dgm:prSet presAssocID="{46B87C55-FB7E-4484-A42D-FD1AD7E677B6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3B2DFF-5FF2-48E0-AF13-49FEFA29B2C3}" type="pres">
      <dgm:prSet presAssocID="{46B87C55-FB7E-4484-A42D-FD1AD7E677B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0A1C9D-4030-474B-91E1-268CBA82622C}" type="pres">
      <dgm:prSet presAssocID="{1AC21790-A7D4-4B5B-8678-A491427AA4CE}" presName="Name8" presStyleCnt="0"/>
      <dgm:spPr/>
    </dgm:pt>
    <dgm:pt modelId="{F8D17BC6-6A3E-41E9-8009-70624EF64770}" type="pres">
      <dgm:prSet presAssocID="{1AC21790-A7D4-4B5B-8678-A491427AA4CE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895C1D-6C25-4E35-BFDE-1888C630524B}" type="pres">
      <dgm:prSet presAssocID="{1AC21790-A7D4-4B5B-8678-A491427AA4C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BF41B-63C4-4C0D-BAB3-2D5A9FBD9A36}" type="pres">
      <dgm:prSet presAssocID="{6515640A-CE20-44D5-81F8-D739D2E0750C}" presName="Name8" presStyleCnt="0"/>
      <dgm:spPr/>
    </dgm:pt>
    <dgm:pt modelId="{B062E820-300E-42E3-9C3D-4F1965B33694}" type="pres">
      <dgm:prSet presAssocID="{6515640A-CE20-44D5-81F8-D739D2E0750C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C4D487-B5FB-4556-839A-F4814B4FC4D3}" type="pres">
      <dgm:prSet presAssocID="{6515640A-CE20-44D5-81F8-D739D2E0750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798D40-3A83-4E3A-A1E2-DDB790AAB6CC}" type="presOf" srcId="{6515640A-CE20-44D5-81F8-D739D2E0750C}" destId="{13C4D487-B5FB-4556-839A-F4814B4FC4D3}" srcOrd="1" destOrd="0" presId="urn:microsoft.com/office/officeart/2005/8/layout/pyramid1"/>
    <dgm:cxn modelId="{C98AAEAB-AB76-4D31-A730-37000D5D4C70}" type="presOf" srcId="{1AC21790-A7D4-4B5B-8678-A491427AA4CE}" destId="{F8D17BC6-6A3E-41E9-8009-70624EF64770}" srcOrd="0" destOrd="0" presId="urn:microsoft.com/office/officeart/2005/8/layout/pyramid1"/>
    <dgm:cxn modelId="{17296A96-FF51-49FA-9E3D-18DCE370ECB0}" type="presOf" srcId="{9BB4C739-F05B-4293-B9A8-9554AC5AEADD}" destId="{080FD20E-F521-497B-B720-93C564263A78}" srcOrd="0" destOrd="0" presId="urn:microsoft.com/office/officeart/2005/8/layout/pyramid1"/>
    <dgm:cxn modelId="{EBA24CED-7854-445B-BFC8-0C069FB0FE97}" srcId="{9BB4C739-F05B-4293-B9A8-9554AC5AEADD}" destId="{6515640A-CE20-44D5-81F8-D739D2E0750C}" srcOrd="3" destOrd="0" parTransId="{2D5F0709-246D-4E78-B2B0-FBCA147D4F07}" sibTransId="{A5830A88-C712-44B7-89E6-9B2C6F9A909A}"/>
    <dgm:cxn modelId="{84737562-440D-46FC-AC2A-2BE565B94E89}" srcId="{9BB4C739-F05B-4293-B9A8-9554AC5AEADD}" destId="{3E156C22-469D-4557-899A-62FA5873AB6D}" srcOrd="0" destOrd="0" parTransId="{E38B9D46-C79E-4DB5-979E-5E12B753D8B1}" sibTransId="{0326061A-572B-4105-BF0C-EABCB368F635}"/>
    <dgm:cxn modelId="{6B65A76A-1E46-46D9-A3D9-E8B0D6386767}" type="presOf" srcId="{46B87C55-FB7E-4484-A42D-FD1AD7E677B6}" destId="{3A3B2DFF-5FF2-48E0-AF13-49FEFA29B2C3}" srcOrd="1" destOrd="0" presId="urn:microsoft.com/office/officeart/2005/8/layout/pyramid1"/>
    <dgm:cxn modelId="{01581677-D0FD-4FC3-87D9-DE5A4A8C026B}" type="presOf" srcId="{46B87C55-FB7E-4484-A42D-FD1AD7E677B6}" destId="{1C8D388A-0A92-4824-8690-EAD1BC6F705B}" srcOrd="0" destOrd="0" presId="urn:microsoft.com/office/officeart/2005/8/layout/pyramid1"/>
    <dgm:cxn modelId="{CF28E858-46AF-48C7-8A4C-F2CA669B5693}" type="presOf" srcId="{3E156C22-469D-4557-899A-62FA5873AB6D}" destId="{D808C9AB-3061-44F8-BCAE-034F87645264}" srcOrd="0" destOrd="0" presId="urn:microsoft.com/office/officeart/2005/8/layout/pyramid1"/>
    <dgm:cxn modelId="{D60DA5CE-1ADE-4102-8DA4-04DD16331D72}" type="presOf" srcId="{3E156C22-469D-4557-899A-62FA5873AB6D}" destId="{F0D2F404-14B1-4EA8-9CAD-398629E735F4}" srcOrd="1" destOrd="0" presId="urn:microsoft.com/office/officeart/2005/8/layout/pyramid1"/>
    <dgm:cxn modelId="{424F9CE8-0804-48F4-98D1-1B09D92F3041}" type="presOf" srcId="{1AC21790-A7D4-4B5B-8678-A491427AA4CE}" destId="{8B895C1D-6C25-4E35-BFDE-1888C630524B}" srcOrd="1" destOrd="0" presId="urn:microsoft.com/office/officeart/2005/8/layout/pyramid1"/>
    <dgm:cxn modelId="{A978AF10-4105-4819-ADCE-BD2F58CA36E4}" srcId="{9BB4C739-F05B-4293-B9A8-9554AC5AEADD}" destId="{1AC21790-A7D4-4B5B-8678-A491427AA4CE}" srcOrd="2" destOrd="0" parTransId="{A7D78A86-E780-4A60-942C-55FF3C84AE43}" sibTransId="{6B384FF9-A1CF-4D80-848B-FC401E74DA53}"/>
    <dgm:cxn modelId="{586476A2-FA3A-4BBF-A654-FCA821FD7843}" type="presOf" srcId="{6515640A-CE20-44D5-81F8-D739D2E0750C}" destId="{B062E820-300E-42E3-9C3D-4F1965B33694}" srcOrd="0" destOrd="0" presId="urn:microsoft.com/office/officeart/2005/8/layout/pyramid1"/>
    <dgm:cxn modelId="{4057BBEF-CD47-4B6F-8326-EF1B3DB55AA8}" srcId="{9BB4C739-F05B-4293-B9A8-9554AC5AEADD}" destId="{46B87C55-FB7E-4484-A42D-FD1AD7E677B6}" srcOrd="1" destOrd="0" parTransId="{CABECE8B-A24E-47EE-9A74-4C3CB44B4AEC}" sibTransId="{34D6922C-F663-4448-8D0D-9CB610B2C1EC}"/>
    <dgm:cxn modelId="{D99325FF-E02A-4DD2-B07F-ACB0CF391504}" type="presParOf" srcId="{080FD20E-F521-497B-B720-93C564263A78}" destId="{19C0404D-2684-4970-A069-244B340E2469}" srcOrd="0" destOrd="0" presId="urn:microsoft.com/office/officeart/2005/8/layout/pyramid1"/>
    <dgm:cxn modelId="{CBF96082-33C9-4DAF-86C7-7D143C14A953}" type="presParOf" srcId="{19C0404D-2684-4970-A069-244B340E2469}" destId="{D808C9AB-3061-44F8-BCAE-034F87645264}" srcOrd="0" destOrd="0" presId="urn:microsoft.com/office/officeart/2005/8/layout/pyramid1"/>
    <dgm:cxn modelId="{AFB25031-5C99-4045-8680-E54461C7FD49}" type="presParOf" srcId="{19C0404D-2684-4970-A069-244B340E2469}" destId="{F0D2F404-14B1-4EA8-9CAD-398629E735F4}" srcOrd="1" destOrd="0" presId="urn:microsoft.com/office/officeart/2005/8/layout/pyramid1"/>
    <dgm:cxn modelId="{699B45E9-9AF8-4C2F-AB21-A17ACE2EAB1B}" type="presParOf" srcId="{080FD20E-F521-497B-B720-93C564263A78}" destId="{107CAA55-5651-47E5-9A3C-0A6A3D425F40}" srcOrd="1" destOrd="0" presId="urn:microsoft.com/office/officeart/2005/8/layout/pyramid1"/>
    <dgm:cxn modelId="{648D71D6-A617-4A85-BCA5-CB2BA24065CE}" type="presParOf" srcId="{107CAA55-5651-47E5-9A3C-0A6A3D425F40}" destId="{1C8D388A-0A92-4824-8690-EAD1BC6F705B}" srcOrd="0" destOrd="0" presId="urn:microsoft.com/office/officeart/2005/8/layout/pyramid1"/>
    <dgm:cxn modelId="{8B852DA1-6CD5-4D27-8FBC-981579AD4F05}" type="presParOf" srcId="{107CAA55-5651-47E5-9A3C-0A6A3D425F40}" destId="{3A3B2DFF-5FF2-48E0-AF13-49FEFA29B2C3}" srcOrd="1" destOrd="0" presId="urn:microsoft.com/office/officeart/2005/8/layout/pyramid1"/>
    <dgm:cxn modelId="{E0A0254A-81EF-410A-9DA3-19A3E2797A16}" type="presParOf" srcId="{080FD20E-F521-497B-B720-93C564263A78}" destId="{840A1C9D-4030-474B-91E1-268CBA82622C}" srcOrd="2" destOrd="0" presId="urn:microsoft.com/office/officeart/2005/8/layout/pyramid1"/>
    <dgm:cxn modelId="{DE60B37D-1F51-4B65-A9A8-726DAA27D5FF}" type="presParOf" srcId="{840A1C9D-4030-474B-91E1-268CBA82622C}" destId="{F8D17BC6-6A3E-41E9-8009-70624EF64770}" srcOrd="0" destOrd="0" presId="urn:microsoft.com/office/officeart/2005/8/layout/pyramid1"/>
    <dgm:cxn modelId="{70213757-9F82-41AC-94E7-22AD18062737}" type="presParOf" srcId="{840A1C9D-4030-474B-91E1-268CBA82622C}" destId="{8B895C1D-6C25-4E35-BFDE-1888C630524B}" srcOrd="1" destOrd="0" presId="urn:microsoft.com/office/officeart/2005/8/layout/pyramid1"/>
    <dgm:cxn modelId="{8928B542-9876-48CB-B765-A88F0AC7E0B5}" type="presParOf" srcId="{080FD20E-F521-497B-B720-93C564263A78}" destId="{01ABF41B-63C4-4C0D-BAB3-2D5A9FBD9A36}" srcOrd="3" destOrd="0" presId="urn:microsoft.com/office/officeart/2005/8/layout/pyramid1"/>
    <dgm:cxn modelId="{4612B142-9697-4F2A-B085-A37864564B43}" type="presParOf" srcId="{01ABF41B-63C4-4C0D-BAB3-2D5A9FBD9A36}" destId="{B062E820-300E-42E3-9C3D-4F1965B33694}" srcOrd="0" destOrd="0" presId="urn:microsoft.com/office/officeart/2005/8/layout/pyramid1"/>
    <dgm:cxn modelId="{10536207-A095-420E-89A7-E1048524B6EC}" type="presParOf" srcId="{01ABF41B-63C4-4C0D-BAB3-2D5A9FBD9A36}" destId="{13C4D487-B5FB-4556-839A-F4814B4FC4D3}" srcOrd="1" destOrd="0" presId="urn:microsoft.com/office/officeart/2005/8/layout/pyramid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0350" cy="40036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sp>
      <p:sp>
        <p:nvSpPr>
          <p:cNvPr id="2052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3613" cy="4806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0" y="0"/>
            <a:ext cx="3276600" cy="5318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4279900" y="0"/>
            <a:ext cx="3276600" cy="5318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0" y="10156825"/>
            <a:ext cx="3276600" cy="5318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4279900" y="10156825"/>
            <a:ext cx="3275013" cy="5302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 Light" charset="0"/>
                <a:cs typeface="DejaVu Sans Light" charset="0"/>
              </a:defRPr>
            </a:lvl1pPr>
          </a:lstStyle>
          <a:p>
            <a:fld id="{03A67D6F-829D-485B-BDCF-95D5EFCFF11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C90A111-2AB2-4788-A75A-6E4BB6364F80}" type="slidenum">
              <a:rPr lang="en-US"/>
              <a:pPr/>
              <a:t>1</a:t>
            </a:fld>
            <a:endParaRPr lang="en-US"/>
          </a:p>
        </p:txBody>
      </p:sp>
      <p:sp>
        <p:nvSpPr>
          <p:cNvPr id="112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1937" cy="40052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5200" cy="4808537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2AD0FA8-6E42-43F8-8285-A75BB469566A}" type="slidenum">
              <a:rPr lang="en-US"/>
              <a:pPr/>
              <a:t>2</a:t>
            </a:fld>
            <a:endParaRPr lang="en-US"/>
          </a:p>
        </p:txBody>
      </p:sp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1937" cy="40052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5200" cy="4808537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8E51F78-221B-4AB2-8D4E-A83FB7CD7A79}" type="slidenum">
              <a:rPr lang="en-US"/>
              <a:pPr/>
              <a:t>7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1937" cy="40052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5200" cy="4808537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20663"/>
            <a:ext cx="2055813" cy="59055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0663"/>
            <a:ext cx="6016625" cy="59055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5425" cy="452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4963"/>
            <a:ext cx="4037013" cy="452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0663"/>
            <a:ext cx="8224838" cy="12430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4838" cy="4521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 Light" charset="0"/>
          <a:cs typeface="DejaVu Sans Light" charset="0"/>
        </a:defRPr>
      </a:lvl2pPr>
      <a:lvl3pPr marL="11430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 Light" charset="0"/>
          <a:cs typeface="DejaVu Sans Light" charset="0"/>
        </a:defRPr>
      </a:lvl3pPr>
      <a:lvl4pPr marL="16002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 Light" charset="0"/>
          <a:cs typeface="DejaVu Sans Light" charset="0"/>
        </a:defRPr>
      </a:lvl4pPr>
      <a:lvl5pPr marL="20574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 Light" charset="0"/>
          <a:cs typeface="DejaVu Sans Light" charset="0"/>
        </a:defRPr>
      </a:lvl5pPr>
      <a:lvl6pPr marL="25146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 Light" charset="0"/>
          <a:cs typeface="DejaVu Sans Light" charset="0"/>
        </a:defRPr>
      </a:lvl6pPr>
      <a:lvl7pPr marL="29718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 Light" charset="0"/>
          <a:cs typeface="DejaVu Sans Light" charset="0"/>
        </a:defRPr>
      </a:lvl7pPr>
      <a:lvl8pPr marL="34290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 Light" charset="0"/>
          <a:cs typeface="DejaVu Sans Light" charset="0"/>
        </a:defRPr>
      </a:lvl8pPr>
      <a:lvl9pPr marL="38862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 Light" charset="0"/>
          <a:cs typeface="DejaVu Sans Light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31800" y="360363"/>
            <a:ext cx="8359775" cy="5762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 anchor="ctr"/>
          <a:lstStyle/>
          <a:p>
            <a:pPr algn="ctr"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>
                <a:solidFill>
                  <a:srgbClr val="3333CC"/>
                </a:solidFill>
                <a:latin typeface="Times New Roman" pitchFamily="16" charset="0"/>
                <a:ea typeface="DejaVu Sans Light" charset="0"/>
                <a:cs typeface="DejaVu Sans Light" charset="0"/>
              </a:rPr>
              <a:t>Паспорт проекта  </a:t>
            </a:r>
            <a:r>
              <a:rPr lang="en-US">
                <a:solidFill>
                  <a:srgbClr val="3333CC"/>
                </a:solidFill>
                <a:latin typeface="Times New Roman" pitchFamily="16" charset="0"/>
                <a:ea typeface="Calibri;Arial" charset="0"/>
                <a:cs typeface="Calibri;Arial" charset="0"/>
              </a:rPr>
              <a:t>«Сокращение временных затрат родителей</a:t>
            </a:r>
          </a:p>
          <a:p>
            <a:pPr algn="ctr"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>
                <a:solidFill>
                  <a:srgbClr val="3333CC"/>
                </a:solidFill>
                <a:latin typeface="Times New Roman" pitchFamily="16" charset="0"/>
                <a:ea typeface="Calibri;Arial" charset="0"/>
                <a:cs typeface="Calibri;Arial" charset="0"/>
              </a:rPr>
              <a:t>  (законных представителей) на получение услуг в пространстве ДОУ»</a:t>
            </a: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50825" y="1044575"/>
            <a:ext cx="8634413" cy="1333500"/>
          </a:xfrm>
          <a:prstGeom prst="rect">
            <a:avLst/>
          </a:prstGeom>
          <a:solidFill>
            <a:srgbClr val="FFFFFF"/>
          </a:solidFill>
          <a:ln w="25560" cap="sq">
            <a:solidFill>
              <a:srgbClr val="9BBB59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200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Наименование органа местного  самоуправления: </a:t>
            </a:r>
            <a:endParaRPr lang="ru-RU" sz="1200" dirty="0" smtClean="0">
              <a:solidFill>
                <a:srgbClr val="000000"/>
              </a:solidFill>
              <a:latin typeface="Times New Roman" pitchFamily="16" charset="0"/>
              <a:cs typeface="Times New Roman" pitchFamily="16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управление образования  </a:t>
            </a:r>
            <a:r>
              <a:rPr lang="ru-RU" sz="1200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администрации г.Белгорода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200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Наименование организации: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200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муниципальное бюджетное дошкольное образовательное учреждение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200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детский сад комбинированного вида № 41 г.Белгорода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200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Границы процесса: 29.07.2019 - 31.10.2019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200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Дата начала  проекта: 29.07.2019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200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Дата окончания проекта: 31.10.2019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61925" y="2798763"/>
            <a:ext cx="8813800" cy="1169987"/>
          </a:xfrm>
          <a:prstGeom prst="rect">
            <a:avLst/>
          </a:prstGeom>
          <a:solidFill>
            <a:srgbClr val="FFFFFF"/>
          </a:solidFill>
          <a:ln w="25560" cap="sq">
            <a:solidFill>
              <a:srgbClr val="9BBB5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65100" y="1044575"/>
            <a:ext cx="1889125" cy="314325"/>
          </a:xfrm>
          <a:prstGeom prst="rect">
            <a:avLst/>
          </a:prstGeom>
          <a:solidFill>
            <a:srgbClr val="E6E0EC"/>
          </a:solidFill>
          <a:ln w="9525" cap="flat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>
                <a:solidFill>
                  <a:srgbClr val="C0504D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Общая информация 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61925" y="4149725"/>
            <a:ext cx="8685213" cy="628650"/>
          </a:xfrm>
          <a:prstGeom prst="rect">
            <a:avLst/>
          </a:prstGeom>
          <a:solidFill>
            <a:srgbClr val="FFFFFF"/>
          </a:solidFill>
          <a:ln w="25560" cap="sq">
            <a:solidFill>
              <a:srgbClr val="9BBB5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2484438"/>
            <a:ext cx="3097213" cy="303212"/>
          </a:xfrm>
          <a:prstGeom prst="rect">
            <a:avLst/>
          </a:prstGeom>
          <a:solidFill>
            <a:srgbClr val="E6E0EC"/>
          </a:solidFill>
          <a:ln w="9525" cap="flat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>
                <a:solidFill>
                  <a:srgbClr val="C0504D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Обоснование выбора процесса</a:t>
            </a: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115888" y="4194175"/>
            <a:ext cx="1524000" cy="271463"/>
          </a:xfrm>
          <a:prstGeom prst="rect">
            <a:avLst/>
          </a:prstGeom>
          <a:solidFill>
            <a:srgbClr val="E6E0EC"/>
          </a:solidFill>
          <a:ln w="9525" cap="flat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>
                <a:solidFill>
                  <a:srgbClr val="C0504D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Цели проекта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2187575" y="1223963"/>
            <a:ext cx="5119688" cy="11842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206375" y="2844800"/>
            <a:ext cx="8640763" cy="9429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212725" indent="-212725" eaLnBrk="1">
              <a:lnSpc>
                <a:spcPct val="100000"/>
              </a:lnSpc>
              <a:buClr>
                <a:srgbClr val="002060"/>
              </a:buClr>
              <a:buFont typeface="Times New Roman" pitchFamily="16" charset="0"/>
              <a:buAutoNum type="arabicPeriod"/>
              <a:tabLst>
                <a:tab pos="212725" algn="l"/>
                <a:tab pos="660400" algn="l"/>
                <a:tab pos="1109663" algn="l"/>
                <a:tab pos="1558925" algn="l"/>
                <a:tab pos="2008188" algn="l"/>
                <a:tab pos="2457450" algn="l"/>
                <a:tab pos="2906713" algn="l"/>
                <a:tab pos="3355975" algn="l"/>
                <a:tab pos="3805238" algn="l"/>
                <a:tab pos="4254500" algn="l"/>
                <a:tab pos="4703763" algn="l"/>
                <a:tab pos="5153025" algn="l"/>
                <a:tab pos="5602288" algn="l"/>
                <a:tab pos="6051550" algn="l"/>
                <a:tab pos="6500813" algn="l"/>
                <a:tab pos="6950075" algn="l"/>
                <a:tab pos="7399338" algn="l"/>
                <a:tab pos="7848600" algn="l"/>
                <a:tab pos="8297863" algn="l"/>
                <a:tab pos="8747125" algn="l"/>
                <a:tab pos="9196388" algn="l"/>
              </a:tabLst>
            </a:pPr>
            <a:r>
              <a:rPr lang="en-US" sz="140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В процессе поиска нужного объекта на территории и в здании МБДОУ родитель (законный представитель) испытывает затруднения и теряет время на получение услуг, всвязи с отсутствием указателей.</a:t>
            </a:r>
          </a:p>
          <a:p>
            <a:pPr marL="212725" indent="-212725" eaLnBrk="1">
              <a:lnSpc>
                <a:spcPct val="100000"/>
              </a:lnSpc>
              <a:buClr>
                <a:srgbClr val="002060"/>
              </a:buClr>
              <a:buFont typeface="Times New Roman" pitchFamily="16" charset="0"/>
              <a:buAutoNum type="arabicPeriod"/>
              <a:tabLst>
                <a:tab pos="212725" algn="l"/>
                <a:tab pos="660400" algn="l"/>
                <a:tab pos="1109663" algn="l"/>
                <a:tab pos="1558925" algn="l"/>
                <a:tab pos="2008188" algn="l"/>
                <a:tab pos="2457450" algn="l"/>
                <a:tab pos="2906713" algn="l"/>
                <a:tab pos="3355975" algn="l"/>
                <a:tab pos="3805238" algn="l"/>
                <a:tab pos="4254500" algn="l"/>
                <a:tab pos="4703763" algn="l"/>
                <a:tab pos="5153025" algn="l"/>
                <a:tab pos="5602288" algn="l"/>
                <a:tab pos="6051550" algn="l"/>
                <a:tab pos="6500813" algn="l"/>
                <a:tab pos="6950075" algn="l"/>
                <a:tab pos="7399338" algn="l"/>
                <a:tab pos="7848600" algn="l"/>
                <a:tab pos="8297863" algn="l"/>
                <a:tab pos="8747125" algn="l"/>
                <a:tab pos="9196388" algn="l"/>
              </a:tabLst>
            </a:pPr>
            <a:r>
              <a:rPr lang="en-US" sz="140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Проект направлен на сокращение временных затрат родителей (законных представителей) на нахождение   нужного помещения (кабинетов, групп, залов) в пространстве или прогулочной площадки на территории  МБДОУ д/с № 41</a:t>
            </a:r>
          </a:p>
          <a:p>
            <a:pPr marL="214313" indent="-212725" eaLnBrk="1">
              <a:lnSpc>
                <a:spcPct val="100000"/>
              </a:lnSpc>
              <a:buClrTx/>
              <a:buFontTx/>
              <a:buNone/>
              <a:tabLst>
                <a:tab pos="212725" algn="l"/>
                <a:tab pos="660400" algn="l"/>
                <a:tab pos="1109663" algn="l"/>
                <a:tab pos="1558925" algn="l"/>
                <a:tab pos="2008188" algn="l"/>
                <a:tab pos="2457450" algn="l"/>
                <a:tab pos="2906713" algn="l"/>
                <a:tab pos="3355975" algn="l"/>
                <a:tab pos="3805238" algn="l"/>
                <a:tab pos="4254500" algn="l"/>
                <a:tab pos="4703763" algn="l"/>
                <a:tab pos="5153025" algn="l"/>
                <a:tab pos="5602288" algn="l"/>
                <a:tab pos="6051550" algn="l"/>
                <a:tab pos="6500813" algn="l"/>
                <a:tab pos="6950075" algn="l"/>
                <a:tab pos="7399338" algn="l"/>
                <a:tab pos="7848600" algn="l"/>
                <a:tab pos="8297863" algn="l"/>
                <a:tab pos="8747125" algn="l"/>
                <a:tab pos="9196388" algn="l"/>
              </a:tabLst>
            </a:pPr>
            <a:endParaRPr lang="en-US" sz="1400">
              <a:solidFill>
                <a:srgbClr val="002060"/>
              </a:solidFill>
              <a:latin typeface="Times New Roman" pitchFamily="16" charset="0"/>
              <a:cs typeface="Times New Roman" pitchFamily="16" charset="0"/>
            </a:endParaRPr>
          </a:p>
          <a:p>
            <a:pPr marL="214313" indent="-212725" eaLnBrk="1">
              <a:lnSpc>
                <a:spcPct val="100000"/>
              </a:lnSpc>
              <a:buClrTx/>
              <a:buFontTx/>
              <a:buNone/>
              <a:tabLst>
                <a:tab pos="212725" algn="l"/>
                <a:tab pos="660400" algn="l"/>
                <a:tab pos="1109663" algn="l"/>
                <a:tab pos="1558925" algn="l"/>
                <a:tab pos="2008188" algn="l"/>
                <a:tab pos="2457450" algn="l"/>
                <a:tab pos="2906713" algn="l"/>
                <a:tab pos="3355975" algn="l"/>
                <a:tab pos="3805238" algn="l"/>
                <a:tab pos="4254500" algn="l"/>
                <a:tab pos="4703763" algn="l"/>
                <a:tab pos="5153025" algn="l"/>
                <a:tab pos="5602288" algn="l"/>
                <a:tab pos="6051550" algn="l"/>
                <a:tab pos="6500813" algn="l"/>
                <a:tab pos="6950075" algn="l"/>
                <a:tab pos="7399338" algn="l"/>
                <a:tab pos="7848600" algn="l"/>
                <a:tab pos="8297863" algn="l"/>
                <a:tab pos="8747125" algn="l"/>
                <a:tab pos="9196388" algn="l"/>
              </a:tabLst>
            </a:pPr>
            <a:endParaRPr lang="en-US" sz="1400">
              <a:solidFill>
                <a:srgbClr val="002060"/>
              </a:solidFill>
              <a:latin typeface="Calibri" pitchFamily="32" charset="0"/>
              <a:ea typeface="DejaVu Sans Light" charset="0"/>
              <a:cs typeface="DejaVu Sans Light" charset="0"/>
            </a:endParaRPr>
          </a:p>
          <a:p>
            <a:pPr marL="214313" indent="-212725" eaLnBrk="1">
              <a:lnSpc>
                <a:spcPct val="100000"/>
              </a:lnSpc>
              <a:buClrTx/>
              <a:buFontTx/>
              <a:buNone/>
              <a:tabLst>
                <a:tab pos="212725" algn="l"/>
                <a:tab pos="660400" algn="l"/>
                <a:tab pos="1109663" algn="l"/>
                <a:tab pos="1558925" algn="l"/>
                <a:tab pos="2008188" algn="l"/>
                <a:tab pos="2457450" algn="l"/>
                <a:tab pos="2906713" algn="l"/>
                <a:tab pos="3355975" algn="l"/>
                <a:tab pos="3805238" algn="l"/>
                <a:tab pos="4254500" algn="l"/>
                <a:tab pos="4703763" algn="l"/>
                <a:tab pos="5153025" algn="l"/>
                <a:tab pos="5602288" algn="l"/>
                <a:tab pos="6051550" algn="l"/>
                <a:tab pos="6500813" algn="l"/>
                <a:tab pos="6950075" algn="l"/>
                <a:tab pos="7399338" algn="l"/>
                <a:tab pos="7848600" algn="l"/>
                <a:tab pos="8297863" algn="l"/>
                <a:tab pos="8747125" algn="l"/>
                <a:tab pos="9196388" algn="l"/>
              </a:tabLst>
            </a:pPr>
            <a:endParaRPr lang="en-US" sz="1400">
              <a:solidFill>
                <a:srgbClr val="002060"/>
              </a:solidFill>
              <a:latin typeface="Calibri" pitchFamily="32" charset="0"/>
              <a:ea typeface="DejaVu Sans Light" charset="0"/>
              <a:cs typeface="DejaVu Sans Light" charset="0"/>
            </a:endParaRPr>
          </a:p>
          <a:p>
            <a:pPr marL="214313" indent="-212725" eaLnBrk="1">
              <a:lnSpc>
                <a:spcPct val="100000"/>
              </a:lnSpc>
              <a:buClrTx/>
              <a:buFontTx/>
              <a:buNone/>
              <a:tabLst>
                <a:tab pos="212725" algn="l"/>
                <a:tab pos="660400" algn="l"/>
                <a:tab pos="1109663" algn="l"/>
                <a:tab pos="1558925" algn="l"/>
                <a:tab pos="2008188" algn="l"/>
                <a:tab pos="2457450" algn="l"/>
                <a:tab pos="2906713" algn="l"/>
                <a:tab pos="3355975" algn="l"/>
                <a:tab pos="3805238" algn="l"/>
                <a:tab pos="4254500" algn="l"/>
                <a:tab pos="4703763" algn="l"/>
                <a:tab pos="5153025" algn="l"/>
                <a:tab pos="5602288" algn="l"/>
                <a:tab pos="6051550" algn="l"/>
                <a:tab pos="6500813" algn="l"/>
                <a:tab pos="6950075" algn="l"/>
                <a:tab pos="7399338" algn="l"/>
                <a:tab pos="7848600" algn="l"/>
                <a:tab pos="8297863" algn="l"/>
                <a:tab pos="8747125" algn="l"/>
                <a:tab pos="9196388" algn="l"/>
              </a:tabLst>
            </a:pPr>
            <a:endParaRPr lang="en-US" sz="1400">
              <a:solidFill>
                <a:srgbClr val="002060"/>
              </a:solidFill>
              <a:latin typeface="Calibri" pitchFamily="32" charset="0"/>
              <a:ea typeface="DejaVu Sans Light" charset="0"/>
              <a:cs typeface="DejaVu Sans Light" charset="0"/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61925" y="4464050"/>
            <a:ext cx="8661400" cy="3587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1.Сокращение времени процесса нахождения нужного объекта на территории  и в здании МБДОУ</a:t>
            </a:r>
          </a:p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1400">
              <a:solidFill>
                <a:srgbClr val="002060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115888" y="4959350"/>
            <a:ext cx="8666162" cy="1711325"/>
          </a:xfrm>
          <a:prstGeom prst="rect">
            <a:avLst/>
          </a:prstGeom>
          <a:solidFill>
            <a:srgbClr val="FFFFFF"/>
          </a:solidFill>
          <a:ln w="25560" cap="sq">
            <a:solidFill>
              <a:srgbClr val="9BBB5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71438" y="4914900"/>
            <a:ext cx="1968500" cy="269875"/>
          </a:xfrm>
          <a:prstGeom prst="rect">
            <a:avLst/>
          </a:prstGeom>
          <a:solidFill>
            <a:srgbClr val="E6E0EC"/>
          </a:solidFill>
          <a:ln w="9525" cap="flat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>
                <a:solidFill>
                  <a:srgbClr val="C0504D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Эффекты проекта</a:t>
            </a: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61925" y="5184775"/>
            <a:ext cx="8683625" cy="10350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1. </a:t>
            </a:r>
            <a:r>
              <a:rPr lang="en-US" sz="1400" dirty="0" err="1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Для</a:t>
            </a:r>
            <a:r>
              <a:rPr lang="en-US" sz="1400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sz="1400" dirty="0" err="1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организации</a:t>
            </a:r>
            <a:r>
              <a:rPr lang="en-US" sz="1400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   </a:t>
            </a:r>
          </a:p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 dirty="0" err="1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Повысится</a:t>
            </a:r>
            <a:r>
              <a:rPr lang="en-US" sz="1400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sz="1400" dirty="0" err="1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уровень</a:t>
            </a:r>
            <a:r>
              <a:rPr lang="en-US" sz="1400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sz="1400" dirty="0" err="1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удовлетворенности</a:t>
            </a:r>
            <a:r>
              <a:rPr lang="en-US" sz="1400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sz="1400" dirty="0" err="1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родителей</a:t>
            </a:r>
            <a:r>
              <a:rPr lang="en-US" sz="1400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sz="1400" dirty="0" err="1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услугами</a:t>
            </a:r>
            <a:r>
              <a:rPr lang="en-US" sz="1400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МБДОУ </a:t>
            </a:r>
          </a:p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2. </a:t>
            </a:r>
            <a:r>
              <a:rPr lang="en-US" sz="1400" dirty="0" err="1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Для</a:t>
            </a:r>
            <a:r>
              <a:rPr lang="en-US" sz="1400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sz="1400" dirty="0" err="1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населения</a:t>
            </a:r>
            <a:r>
              <a:rPr lang="en-US" sz="1400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(родителей (законных представителей) )</a:t>
            </a:r>
            <a:r>
              <a:rPr lang="en-US" sz="1400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  </a:t>
            </a:r>
            <a:endParaRPr lang="en-US" sz="1400" dirty="0">
              <a:solidFill>
                <a:srgbClr val="002060"/>
              </a:solidFill>
              <a:latin typeface="Times New Roman" pitchFamily="16" charset="0"/>
              <a:cs typeface="Times New Roman" pitchFamily="16" charset="0"/>
            </a:endParaRPr>
          </a:p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 dirty="0" err="1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Сократится</a:t>
            </a:r>
            <a:r>
              <a:rPr lang="en-US" sz="1400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sz="1400" dirty="0" err="1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время</a:t>
            </a:r>
            <a:r>
              <a:rPr lang="en-US" sz="1400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sz="1400" dirty="0" err="1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нахождения</a:t>
            </a:r>
            <a:r>
              <a:rPr lang="en-US" sz="1400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sz="1400" dirty="0" err="1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нужного</a:t>
            </a:r>
            <a:r>
              <a:rPr lang="en-US" sz="1400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sz="1400" dirty="0" err="1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объекта</a:t>
            </a:r>
            <a:r>
              <a:rPr lang="en-US" sz="1400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sz="1400" dirty="0" err="1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на</a:t>
            </a:r>
            <a:r>
              <a:rPr lang="en-US" sz="1400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sz="1400" dirty="0" err="1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территории</a:t>
            </a:r>
            <a:r>
              <a:rPr lang="en-US" sz="1400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МБДОУ </a:t>
            </a:r>
            <a:r>
              <a:rPr lang="en-US" sz="1400" dirty="0" err="1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родителями</a:t>
            </a:r>
            <a:r>
              <a:rPr lang="en-US" sz="1400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(</a:t>
            </a:r>
            <a:r>
              <a:rPr lang="en-US" sz="1400" dirty="0" err="1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законными</a:t>
            </a:r>
            <a:r>
              <a:rPr lang="en-US" sz="1400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sz="1400" dirty="0" err="1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представителями</a:t>
            </a:r>
            <a:r>
              <a:rPr lang="en-US" sz="1400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). </a:t>
            </a:r>
            <a:r>
              <a:rPr lang="en-US" sz="1400" dirty="0" err="1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Сократится</a:t>
            </a:r>
            <a:r>
              <a:rPr lang="en-US" sz="1400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sz="1400" dirty="0" err="1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время</a:t>
            </a:r>
            <a:r>
              <a:rPr lang="en-US" sz="1400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sz="1400" dirty="0" err="1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нахождения</a:t>
            </a:r>
            <a:r>
              <a:rPr lang="en-US" sz="1400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sz="1400" dirty="0" err="1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нужного</a:t>
            </a:r>
            <a:r>
              <a:rPr lang="en-US" sz="1400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sz="1400" dirty="0" err="1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объекта</a:t>
            </a:r>
            <a:r>
              <a:rPr lang="en-US" sz="1400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в </a:t>
            </a:r>
            <a:r>
              <a:rPr lang="en-US" sz="1400" dirty="0" err="1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здании</a:t>
            </a:r>
            <a:r>
              <a:rPr lang="en-US" sz="1400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sz="1400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МБДОУ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sz="1400" dirty="0" err="1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родителями</a:t>
            </a:r>
            <a:r>
              <a:rPr lang="en-US" sz="1400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sz="1400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(</a:t>
            </a:r>
            <a:r>
              <a:rPr lang="en-US" sz="1400" dirty="0" err="1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законными</a:t>
            </a:r>
            <a:r>
              <a:rPr lang="en-US" sz="1400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sz="1400" dirty="0" err="1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представителями</a:t>
            </a:r>
            <a:r>
              <a:rPr lang="en-US" sz="1400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).</a:t>
            </a: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6975475" y="6448425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A119AFFA-50CD-458A-B14F-154242336378}" type="slidenum">
              <a:rPr lang="en-US" sz="1400">
                <a:solidFill>
                  <a:srgbClr val="00000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pPr eaLnBrk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</a:t>
            </a:fld>
            <a:endParaRPr lang="en-US" sz="1400">
              <a:solidFill>
                <a:srgbClr val="000000"/>
              </a:solidFill>
              <a:latin typeface="Calibri" pitchFamily="32" charset="0"/>
              <a:ea typeface="DejaVu Sans Light" charset="0"/>
              <a:cs typeface="DejaVu Sans Light" charset="0"/>
            </a:endParaRPr>
          </a:p>
        </p:txBody>
      </p:sp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2213" y="1044575"/>
            <a:ext cx="1306512" cy="13049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CustomShape 1"/>
          <p:cNvSpPr/>
          <p:nvPr/>
        </p:nvSpPr>
        <p:spPr>
          <a:xfrm>
            <a:off x="1187640" y="2349000"/>
            <a:ext cx="1583640" cy="3096000"/>
          </a:xfrm>
          <a:prstGeom prst="rect">
            <a:avLst/>
          </a:prstGeom>
          <a:gradFill rotWithShape="0">
            <a:gsLst>
              <a:gs pos="0">
                <a:srgbClr val="BFECFF"/>
              </a:gs>
              <a:gs pos="100000">
                <a:srgbClr val="E6F7FF"/>
              </a:gs>
            </a:gsLst>
            <a:lin ang="16200000"/>
          </a:gradFill>
          <a:ln>
            <a:solidFill>
              <a:srgbClr val="46AAC4"/>
            </a:solidFill>
            <a:round/>
          </a:ln>
          <a:effectLst>
            <a:outerShdw blurRad="4000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</p:sp>
      <p:sp>
        <p:nvSpPr>
          <p:cNvPr id="276" name="TextShape 2"/>
          <p:cNvSpPr txBox="1"/>
          <p:nvPr/>
        </p:nvSpPr>
        <p:spPr>
          <a:xfrm>
            <a:off x="107640" y="188640"/>
            <a:ext cx="8928720" cy="647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200" b="1" strike="noStrike" spc="-1">
                <a:solidFill>
                  <a:srgbClr val="000000"/>
                </a:solidFill>
                <a:latin typeface="Calibri"/>
              </a:rPr>
              <a:t>Достигнутые результаты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7" name="CustomShape 3"/>
          <p:cNvSpPr/>
          <p:nvPr/>
        </p:nvSpPr>
        <p:spPr>
          <a:xfrm>
            <a:off x="5058720" y="1506960"/>
            <a:ext cx="3600000" cy="258386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02060"/>
                </a:solidFill>
                <a:latin typeface="Arial Narrow"/>
              </a:rPr>
              <a:t>ЭФФЕКТ </a:t>
            </a:r>
            <a:endParaRPr lang="ru-RU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i="1" dirty="0" err="1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Повыси</a:t>
            </a:r>
            <a:r>
              <a:rPr lang="ru-RU" i="1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л</a:t>
            </a:r>
            <a:r>
              <a:rPr lang="en-US" i="1" dirty="0" err="1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ся</a:t>
            </a:r>
            <a:r>
              <a:rPr lang="en-US" i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уровень</a:t>
            </a:r>
            <a:r>
              <a:rPr lang="en-US" i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удовлетворенности</a:t>
            </a:r>
            <a:r>
              <a:rPr lang="en-US" i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родителей</a:t>
            </a:r>
            <a:r>
              <a:rPr lang="en-US" i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услугами</a:t>
            </a:r>
            <a:r>
              <a:rPr lang="en-US" i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МБДОУ </a:t>
            </a:r>
          </a:p>
          <a:p>
            <a:pPr algn="ctr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</p:txBody>
      </p:sp>
      <p:sp>
        <p:nvSpPr>
          <p:cNvPr id="278" name="Line 4"/>
          <p:cNvSpPr/>
          <p:nvPr/>
        </p:nvSpPr>
        <p:spPr>
          <a:xfrm>
            <a:off x="251280" y="1268640"/>
            <a:ext cx="8641080" cy="0"/>
          </a:xfrm>
          <a:prstGeom prst="line">
            <a:avLst/>
          </a:prstGeom>
          <a:ln w="19080">
            <a:solidFill>
              <a:schemeClr val="accent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9" name="Line 5"/>
          <p:cNvSpPr/>
          <p:nvPr/>
        </p:nvSpPr>
        <p:spPr>
          <a:xfrm>
            <a:off x="4572000" y="1268640"/>
            <a:ext cx="0" cy="4176360"/>
          </a:xfrm>
          <a:prstGeom prst="line">
            <a:avLst/>
          </a:prstGeom>
          <a:ln w="19080">
            <a:solidFill>
              <a:schemeClr val="accent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0" name="CustomShape 6"/>
          <p:cNvSpPr/>
          <p:nvPr/>
        </p:nvSpPr>
        <p:spPr>
          <a:xfrm>
            <a:off x="6500880" y="1928880"/>
            <a:ext cx="647640" cy="431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</p:sp>
      <p:sp>
        <p:nvSpPr>
          <p:cNvPr id="282" name="CustomShape 8"/>
          <p:cNvSpPr/>
          <p:nvPr/>
        </p:nvSpPr>
        <p:spPr>
          <a:xfrm>
            <a:off x="1187640" y="1412640"/>
            <a:ext cx="1583640" cy="1295640"/>
          </a:xfrm>
          <a:prstGeom prst="rect">
            <a:avLst/>
          </a:prstGeom>
          <a:gradFill rotWithShape="0">
            <a:gsLst>
              <a:gs pos="0">
                <a:srgbClr val="FFC1BE"/>
              </a:gs>
              <a:gs pos="100000">
                <a:srgbClr val="FFE5E5"/>
              </a:gs>
            </a:gsLst>
            <a:lin ang="16200000"/>
          </a:gradFill>
          <a:ln>
            <a:solidFill>
              <a:srgbClr val="BE4B48"/>
            </a:solidFill>
            <a:round/>
          </a:ln>
          <a:effectLst>
            <a:outerShdw blurRad="4000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/>
        </p:style>
      </p:sp>
      <p:sp>
        <p:nvSpPr>
          <p:cNvPr id="283" name="CustomShape 9"/>
          <p:cNvSpPr/>
          <p:nvPr/>
        </p:nvSpPr>
        <p:spPr>
          <a:xfrm>
            <a:off x="1403640" y="1628640"/>
            <a:ext cx="136764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800" b="1" strike="noStrike" spc="-1" dirty="0" smtClean="0">
                <a:solidFill>
                  <a:srgbClr val="000000"/>
                </a:solidFill>
                <a:latin typeface="Arial Narrow"/>
              </a:rPr>
              <a:t>-46%</a:t>
            </a:r>
            <a:endParaRPr lang="ru-RU" sz="1800" b="0" strike="noStrike" spc="-1" dirty="0">
              <a:latin typeface="Arial"/>
            </a:endParaRPr>
          </a:p>
        </p:txBody>
      </p:sp>
      <p:sp>
        <p:nvSpPr>
          <p:cNvPr id="284" name="CustomShape 10"/>
          <p:cNvSpPr/>
          <p:nvPr/>
        </p:nvSpPr>
        <p:spPr>
          <a:xfrm>
            <a:off x="1403640" y="3563640"/>
            <a:ext cx="136764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800" b="1" strike="noStrike" spc="-1" dirty="0" smtClean="0">
                <a:solidFill>
                  <a:srgbClr val="000000"/>
                </a:solidFill>
                <a:latin typeface="Arial Narrow"/>
              </a:rPr>
              <a:t>6 </a:t>
            </a:r>
            <a:r>
              <a:rPr lang="ru-RU" sz="1800" b="1" strike="noStrike" spc="-1" dirty="0">
                <a:solidFill>
                  <a:srgbClr val="000000"/>
                </a:solidFill>
                <a:latin typeface="Arial Narrow"/>
              </a:rPr>
              <a:t>мин.</a:t>
            </a:r>
            <a:endParaRPr lang="ru-RU" sz="1800" b="0" strike="noStrike" spc="-1" dirty="0">
              <a:latin typeface="Arial"/>
            </a:endParaRPr>
          </a:p>
        </p:txBody>
      </p:sp>
      <p:sp>
        <p:nvSpPr>
          <p:cNvPr id="285" name="CustomShape 11"/>
          <p:cNvSpPr/>
          <p:nvPr/>
        </p:nvSpPr>
        <p:spPr>
          <a:xfrm>
            <a:off x="971640" y="5621040"/>
            <a:ext cx="2376000" cy="39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000" b="0" i="1" strike="noStrike" spc="-1">
                <a:solidFill>
                  <a:srgbClr val="000000"/>
                </a:solidFill>
                <a:latin typeface="Arial Narrow"/>
              </a:rPr>
              <a:t>t</a:t>
            </a:r>
            <a:r>
              <a:rPr lang="ru-RU" sz="1800" b="0" i="1" strike="noStrike" spc="-1">
                <a:solidFill>
                  <a:srgbClr val="000000"/>
                </a:solidFill>
                <a:latin typeface="Arial Narrow"/>
              </a:rPr>
              <a:t> протекания процесса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286" name="CustomShape 12"/>
          <p:cNvSpPr/>
          <p:nvPr/>
        </p:nvSpPr>
        <p:spPr>
          <a:xfrm>
            <a:off x="6572264" y="3286124"/>
            <a:ext cx="647640" cy="431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</p:sp>
      <p:sp>
        <p:nvSpPr>
          <p:cNvPr id="287" name="CustomShape 13"/>
          <p:cNvSpPr/>
          <p:nvPr/>
        </p:nvSpPr>
        <p:spPr>
          <a:xfrm>
            <a:off x="5000628" y="3857628"/>
            <a:ext cx="3857400" cy="119887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i="1" dirty="0" err="1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Сократи</a:t>
            </a:r>
            <a:r>
              <a:rPr lang="ru-RU" i="1" dirty="0" err="1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ло</a:t>
            </a:r>
            <a:r>
              <a:rPr lang="en-US" i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с</a:t>
            </a:r>
            <a:r>
              <a:rPr lang="ru-RU" i="1" dirty="0" err="1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ь</a:t>
            </a:r>
            <a:r>
              <a:rPr lang="en-US" i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время</a:t>
            </a:r>
            <a:r>
              <a:rPr lang="en-US" i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нахождения</a:t>
            </a:r>
            <a:r>
              <a:rPr lang="en-US" i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нужного</a:t>
            </a:r>
            <a:r>
              <a:rPr lang="en-US" i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объекта</a:t>
            </a:r>
            <a:r>
              <a:rPr lang="en-US" i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на</a:t>
            </a:r>
            <a:r>
              <a:rPr lang="en-US" i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территории</a:t>
            </a:r>
            <a:r>
              <a:rPr lang="en-US" i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и в помещениях </a:t>
            </a:r>
            <a:r>
              <a:rPr lang="en-US" i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МБДОУ </a:t>
            </a:r>
            <a:r>
              <a:rPr lang="en-US" i="1" dirty="0" err="1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родителями</a:t>
            </a:r>
            <a:r>
              <a:rPr lang="en-US" i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(</a:t>
            </a:r>
            <a:r>
              <a:rPr lang="en-US" i="1" dirty="0" err="1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законными</a:t>
            </a:r>
            <a:r>
              <a:rPr lang="en-US" i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)</a:t>
            </a:r>
            <a:endParaRPr lang="en-US" i="1" dirty="0">
              <a:solidFill>
                <a:srgbClr val="002060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288" name="TextShape 14"/>
          <p:cNvSpPr txBox="1"/>
          <p:nvPr/>
        </p:nvSpPr>
        <p:spPr>
          <a:xfrm>
            <a:off x="8715240" y="6376320"/>
            <a:ext cx="36612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FB5ED9AE-029D-4E13-AEA5-000C3D0FC386}" type="slidenum">
              <a:rPr lang="ru-RU" sz="1400" b="0" strike="noStrike" spc="-1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10</a:t>
            </a:fld>
            <a:endParaRPr lang="ru-RU" sz="1400" b="0" strike="noStrike" spc="-1">
              <a:latin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96863" y="3609975"/>
            <a:ext cx="8620125" cy="2462213"/>
          </a:xfrm>
          <a:prstGeom prst="rect">
            <a:avLst/>
          </a:prstGeom>
          <a:solidFill>
            <a:srgbClr val="FFFFFF"/>
          </a:solidFill>
          <a:ln w="25560" cap="sq">
            <a:solidFill>
              <a:srgbClr val="9BBB5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250825" y="1089025"/>
            <a:ext cx="8636000" cy="2295525"/>
          </a:xfrm>
          <a:prstGeom prst="rect">
            <a:avLst/>
          </a:prstGeom>
          <a:solidFill>
            <a:srgbClr val="FFFFFF"/>
          </a:solidFill>
          <a:ln w="25560" cap="sq">
            <a:solidFill>
              <a:srgbClr val="9BBB5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06375" y="1089025"/>
            <a:ext cx="2251075" cy="450850"/>
          </a:xfrm>
          <a:prstGeom prst="rect">
            <a:avLst/>
          </a:prstGeom>
          <a:solidFill>
            <a:srgbClr val="E6E0EC"/>
          </a:solidFill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>
                <a:solidFill>
                  <a:srgbClr val="C0504D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Руководство проектом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79388" y="3630613"/>
            <a:ext cx="2460625" cy="303212"/>
          </a:xfrm>
          <a:prstGeom prst="rect">
            <a:avLst/>
          </a:prstGeom>
          <a:solidFill>
            <a:srgbClr val="E6E0EC"/>
          </a:solidFill>
          <a:ln w="9525" cap="flat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>
                <a:solidFill>
                  <a:srgbClr val="C0504D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Рабочая группа проекта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244475" y="333375"/>
            <a:ext cx="8647113" cy="4381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 anchor="ctr"/>
          <a:lstStyle/>
          <a:p>
            <a:pPr algn="ctr"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4400">
                <a:solidFill>
                  <a:srgbClr val="00000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Команда проекта 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2952750" y="1177925"/>
            <a:ext cx="1311275" cy="2714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000" b="1">
                <a:solidFill>
                  <a:srgbClr val="00295C"/>
                </a:solidFill>
                <a:ea typeface="DejaVu Sans Light" charset="0"/>
                <a:cs typeface="DejaVu Sans Light" charset="0"/>
              </a:rPr>
              <a:t>Заказчик проекта</a:t>
            </a: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2413000" y="2979738"/>
            <a:ext cx="2519363" cy="333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000" b="1">
                <a:solidFill>
                  <a:srgbClr val="00295C"/>
                </a:solidFill>
                <a:ea typeface="DejaVu Sans Light" charset="0"/>
                <a:cs typeface="DejaVu Sans Light" charset="0"/>
              </a:rPr>
              <a:t>      Пирогова А.В., заведующий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5427663" y="1177925"/>
            <a:ext cx="2160587" cy="2254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000">
                <a:solidFill>
                  <a:srgbClr val="00295C"/>
                </a:solidFill>
                <a:ea typeface="DejaVu Sans Light" charset="0"/>
                <a:cs typeface="DejaVu Sans Light" charset="0"/>
              </a:rPr>
              <a:t>       </a:t>
            </a:r>
            <a:r>
              <a:rPr lang="en-US" sz="1000" b="1">
                <a:solidFill>
                  <a:srgbClr val="00295C"/>
                </a:solidFill>
                <a:ea typeface="DejaVu Sans Light" charset="0"/>
                <a:cs typeface="DejaVu Sans Light" charset="0"/>
              </a:rPr>
              <a:t>Руководитель проекта</a:t>
            </a: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5202238" y="2890838"/>
            <a:ext cx="2700337" cy="4683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000" b="1">
                <a:solidFill>
                  <a:srgbClr val="00295C"/>
                </a:solidFill>
                <a:ea typeface="DejaVu Sans Light" charset="0"/>
                <a:cs typeface="DejaVu Sans Light" charset="0"/>
              </a:rPr>
              <a:t>   </a:t>
            </a:r>
            <a:r>
              <a:rPr lang="en-US" sz="1000" b="1">
                <a:solidFill>
                  <a:srgbClr val="00295C"/>
                </a:solidFill>
                <a:ea typeface="DejaVu Sans Light" charset="0"/>
                <a:cs typeface="DejaVu Sans Light" charset="0"/>
              </a:rPr>
              <a:t>Андреева Е.А.</a:t>
            </a:r>
            <a:r>
              <a:rPr lang="ru-RU" sz="1000" b="1">
                <a:solidFill>
                  <a:srgbClr val="00295C"/>
                </a:solidFill>
                <a:ea typeface="DejaVu Sans Light" charset="0"/>
                <a:cs typeface="DejaVu Sans Light" charset="0"/>
              </a:rPr>
              <a:t>,</a:t>
            </a:r>
            <a:r>
              <a:rPr lang="en-US" sz="1000" b="1">
                <a:solidFill>
                  <a:srgbClr val="00295C"/>
                </a:solidFill>
                <a:ea typeface="DejaVu Sans Light" charset="0"/>
                <a:cs typeface="DejaVu Sans Light" charset="0"/>
              </a:rPr>
              <a:t>  старший воспитатель</a:t>
            </a:r>
          </a:p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1000" b="1">
              <a:solidFill>
                <a:srgbClr val="00295C"/>
              </a:solidFill>
              <a:ea typeface="DejaVu Sans Light" charset="0"/>
              <a:cs typeface="DejaVu Sans Light" charset="0"/>
            </a:endParaRPr>
          </a:p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1000" b="1">
              <a:solidFill>
                <a:srgbClr val="00295C"/>
              </a:solidFill>
              <a:ea typeface="DejaVu Sans Light" charset="0"/>
              <a:cs typeface="DejaVu Sans Light" charset="0"/>
            </a:endParaRPr>
          </a:p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1000" b="1">
              <a:solidFill>
                <a:srgbClr val="00295C"/>
              </a:solidFill>
              <a:ea typeface="DejaVu Sans Light" charset="0"/>
              <a:cs typeface="DejaVu Sans Light" charset="0"/>
            </a:endParaRP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476250" y="5680075"/>
            <a:ext cx="1171575" cy="152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000" b="1">
                <a:solidFill>
                  <a:srgbClr val="00295C"/>
                </a:solidFill>
                <a:ea typeface="DejaVu Sans Light" charset="0"/>
                <a:cs typeface="DejaVu Sans Light" charset="0"/>
              </a:rPr>
              <a:t>Сафонова М.А., </a:t>
            </a:r>
          </a:p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000" b="1">
                <a:solidFill>
                  <a:srgbClr val="00295C"/>
                </a:solidFill>
                <a:ea typeface="DejaVu Sans Light" charset="0"/>
                <a:cs typeface="DejaVu Sans Light" charset="0"/>
              </a:rPr>
              <a:t> зам. зав. по АХР</a:t>
            </a: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1827213" y="5634038"/>
            <a:ext cx="1304925" cy="3159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000" b="1">
                <a:solidFill>
                  <a:srgbClr val="00295C"/>
                </a:solidFill>
                <a:ea typeface="DejaVu Sans Light" charset="0"/>
                <a:cs typeface="DejaVu Sans Light" charset="0"/>
              </a:rPr>
              <a:t>Шамраева И.А., </a:t>
            </a:r>
          </a:p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000" b="1">
                <a:solidFill>
                  <a:srgbClr val="00295C"/>
                </a:solidFill>
                <a:ea typeface="DejaVu Sans Light" charset="0"/>
                <a:cs typeface="DejaVu Sans Light" charset="0"/>
              </a:rPr>
              <a:t>делопроизводитель</a:t>
            </a:r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3402013" y="5635625"/>
            <a:ext cx="1125537" cy="3317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000" b="1">
                <a:solidFill>
                  <a:srgbClr val="00295C"/>
                </a:solidFill>
                <a:ea typeface="DejaVu Sans Light" charset="0"/>
                <a:cs typeface="DejaVu Sans Light" charset="0"/>
              </a:rPr>
              <a:t>       Герц Е.Г., </a:t>
            </a:r>
          </a:p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000" b="1">
                <a:solidFill>
                  <a:srgbClr val="00295C"/>
                </a:solidFill>
                <a:ea typeface="DejaVu Sans Light" charset="0"/>
                <a:cs typeface="DejaVu Sans Light" charset="0"/>
              </a:rPr>
              <a:t>     воспитатель</a:t>
            </a:r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6948488" y="6376988"/>
            <a:ext cx="2132012" cy="3635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B33CAEA5-4EBF-40C3-80EE-EC09B5D57429}" type="slidenum">
              <a:rPr lang="en-US" sz="1400">
                <a:solidFill>
                  <a:srgbClr val="00000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pPr eaLnBrk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</a:t>
            </a:fld>
            <a:endParaRPr lang="en-US" sz="1400">
              <a:solidFill>
                <a:srgbClr val="000000"/>
              </a:solidFill>
              <a:latin typeface="Calibri" pitchFamily="32" charset="0"/>
              <a:ea typeface="DejaVu Sans Light" charset="0"/>
              <a:cs typeface="DejaVu Sans Light" charset="0"/>
            </a:endParaRPr>
          </a:p>
        </p:txBody>
      </p:sp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1650" y="1360488"/>
            <a:ext cx="1125538" cy="14398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2963" y="1404938"/>
            <a:ext cx="1079500" cy="13954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6250" y="3971925"/>
            <a:ext cx="1146175" cy="15271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4113" name="Picture 1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27213" y="3970338"/>
            <a:ext cx="1135062" cy="15287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4114" name="Picture 1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22625" y="3971925"/>
            <a:ext cx="1214438" cy="15271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4115" name="Picture 1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662488" y="3971925"/>
            <a:ext cx="1304925" cy="15271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4116" name="Rectangle 20"/>
          <p:cNvSpPr>
            <a:spLocks noChangeArrowheads="1"/>
          </p:cNvSpPr>
          <p:nvPr/>
        </p:nvSpPr>
        <p:spPr bwMode="auto">
          <a:xfrm>
            <a:off x="4752975" y="5589588"/>
            <a:ext cx="1258888" cy="406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000" b="1">
                <a:solidFill>
                  <a:srgbClr val="00295C"/>
                </a:solidFill>
                <a:ea typeface="DejaVu Sans Light" charset="0"/>
                <a:cs typeface="DejaVu Sans Light" charset="0"/>
              </a:rPr>
              <a:t>     Шамина Н.А., </a:t>
            </a:r>
          </a:p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000" b="1">
                <a:solidFill>
                  <a:srgbClr val="00295C"/>
                </a:solidFill>
                <a:ea typeface="DejaVu Sans Light" charset="0"/>
                <a:cs typeface="DejaVu Sans Light" charset="0"/>
              </a:rPr>
              <a:t>    воспитатель</a:t>
            </a:r>
          </a:p>
        </p:txBody>
      </p:sp>
      <p:pic>
        <p:nvPicPr>
          <p:cNvPr id="4117" name="Picture 2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94425" y="3925888"/>
            <a:ext cx="1123950" cy="15732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4118" name="Picture 2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588250" y="3968750"/>
            <a:ext cx="1123950" cy="15287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4119" name="Rectangle 23"/>
          <p:cNvSpPr>
            <a:spLocks noChangeArrowheads="1"/>
          </p:cNvSpPr>
          <p:nvPr/>
        </p:nvSpPr>
        <p:spPr bwMode="auto">
          <a:xfrm>
            <a:off x="6283325" y="5545138"/>
            <a:ext cx="1260475" cy="3143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000" b="1">
                <a:solidFill>
                  <a:srgbClr val="00295C"/>
                </a:solidFill>
                <a:ea typeface="DejaVu Sans Light" charset="0"/>
                <a:cs typeface="DejaVu Sans Light" charset="0"/>
              </a:rPr>
              <a:t>   Работягова Ю.С.,     </a:t>
            </a:r>
          </a:p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000" b="1">
                <a:solidFill>
                  <a:srgbClr val="00295C"/>
                </a:solidFill>
                <a:ea typeface="DejaVu Sans Light" charset="0"/>
                <a:cs typeface="DejaVu Sans Light" charset="0"/>
              </a:rPr>
              <a:t>    воспитатель</a:t>
            </a:r>
          </a:p>
        </p:txBody>
      </p:sp>
      <p:sp>
        <p:nvSpPr>
          <p:cNvPr id="4120" name="Rectangle 24"/>
          <p:cNvSpPr>
            <a:spLocks noChangeArrowheads="1"/>
          </p:cNvSpPr>
          <p:nvPr/>
        </p:nvSpPr>
        <p:spPr bwMode="auto">
          <a:xfrm>
            <a:off x="7588250" y="5543550"/>
            <a:ext cx="1127125" cy="4048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000" b="1">
                <a:solidFill>
                  <a:srgbClr val="00295C"/>
                </a:solidFill>
                <a:ea typeface="DejaVu Sans Light" charset="0"/>
                <a:cs typeface="DejaVu Sans Light" charset="0"/>
              </a:rPr>
              <a:t>   Королева С.В.,     </a:t>
            </a:r>
          </a:p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000" b="1">
                <a:solidFill>
                  <a:srgbClr val="00295C"/>
                </a:solidFill>
                <a:ea typeface="DejaVu Sans Light" charset="0"/>
                <a:cs typeface="DejaVu Sans Light" charset="0"/>
              </a:rPr>
              <a:t>    воспитатель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3"/>
          <p:cNvSpPr/>
          <p:nvPr/>
        </p:nvSpPr>
        <p:spPr>
          <a:xfrm>
            <a:off x="4211640" y="1916280"/>
            <a:ext cx="502920" cy="36000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900" b="1" strike="noStrike" spc="-1">
                <a:solidFill>
                  <a:srgbClr val="FFFFFF"/>
                </a:solidFill>
                <a:latin typeface="Calibri"/>
              </a:rPr>
              <a:t>ШАГ 3</a:t>
            </a:r>
            <a:endParaRPr lang="ru-RU" sz="900" b="0" strike="noStrike" spc="-1">
              <a:latin typeface="Arial"/>
            </a:endParaRPr>
          </a:p>
        </p:txBody>
      </p:sp>
      <p:sp>
        <p:nvSpPr>
          <p:cNvPr id="129" name="CustomShape 5"/>
          <p:cNvSpPr/>
          <p:nvPr/>
        </p:nvSpPr>
        <p:spPr>
          <a:xfrm>
            <a:off x="2050920" y="1916280"/>
            <a:ext cx="502920" cy="36000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900" b="1" strike="noStrike" spc="-1">
                <a:solidFill>
                  <a:srgbClr val="FFFFFF"/>
                </a:solidFill>
                <a:latin typeface="Calibri"/>
              </a:rPr>
              <a:t>ШАГ 2</a:t>
            </a:r>
            <a:endParaRPr lang="ru-RU" sz="900" b="0" strike="noStrike" spc="-1">
              <a:latin typeface="Arial"/>
            </a:endParaRPr>
          </a:p>
        </p:txBody>
      </p:sp>
      <p:sp>
        <p:nvSpPr>
          <p:cNvPr id="130" name="TextShape 6"/>
          <p:cNvSpPr txBox="1"/>
          <p:nvPr/>
        </p:nvSpPr>
        <p:spPr>
          <a:xfrm>
            <a:off x="0" y="857160"/>
            <a:ext cx="9143640" cy="8377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000" b="0" strike="noStrike" spc="-1" dirty="0">
                <a:solidFill>
                  <a:srgbClr val="000000"/>
                </a:solidFill>
                <a:latin typeface="Franklin Gothic Medium"/>
              </a:rPr>
              <a:t>Карта текущего состояния процесса</a:t>
            </a:r>
            <a:r>
              <a:rPr/>
              <a:t/>
            </a:r>
            <a:br>
              <a:rPr/>
            </a:br>
            <a:r>
              <a:rPr lang="ru-RU" sz="2000" b="0" strike="noStrike" spc="-1" dirty="0" smtClean="0">
                <a:solidFill>
                  <a:srgbClr val="000000"/>
                </a:solidFill>
                <a:uFillTx/>
                <a:latin typeface="Franklin Gothic Medium"/>
              </a:rPr>
              <a:t>«</a:t>
            </a:r>
            <a:r>
              <a:rPr lang="en-US" sz="2000" dirty="0" err="1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Сокращение</a:t>
            </a:r>
            <a:r>
              <a:rPr lang="en-US" sz="2000" dirty="0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временных</a:t>
            </a:r>
            <a:r>
              <a:rPr lang="en-US" sz="2000" dirty="0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затрат</a:t>
            </a:r>
            <a:r>
              <a:rPr lang="en-US" sz="2000" dirty="0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родителей</a:t>
            </a:r>
            <a:r>
              <a:rPr lang="en-US" sz="2000" dirty="0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  (</a:t>
            </a:r>
            <a:r>
              <a:rPr lang="en-US" sz="2000" dirty="0" err="1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законных</a:t>
            </a:r>
            <a:r>
              <a:rPr lang="en-US" sz="2000" dirty="0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представителей</a:t>
            </a:r>
            <a:r>
              <a:rPr lang="en-US" sz="2000" dirty="0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) </a:t>
            </a:r>
            <a:br>
              <a:rPr lang="en-US" sz="2000" dirty="0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на </a:t>
            </a:r>
            <a:r>
              <a:rPr lang="en-US" sz="2000" dirty="0" err="1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получение</a:t>
            </a:r>
            <a:r>
              <a:rPr lang="en-US" sz="2000" dirty="0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услуг</a:t>
            </a:r>
            <a:r>
              <a:rPr lang="en-US" sz="2000" dirty="0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 в </a:t>
            </a:r>
            <a:r>
              <a:rPr lang="en-US" sz="2000" dirty="0" err="1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пространстве</a:t>
            </a:r>
            <a:r>
              <a:rPr lang="en-US" sz="2000" dirty="0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 ДОУ</a:t>
            </a:r>
            <a:r>
              <a:rPr lang="ru-RU" sz="2000" b="0" strike="noStrike" spc="-1" dirty="0" smtClean="0">
                <a:solidFill>
                  <a:srgbClr val="000000"/>
                </a:solidFill>
                <a:uFillTx/>
                <a:latin typeface="Franklin Gothic Medium"/>
              </a:rPr>
              <a:t>»</a:t>
            </a:r>
            <a:endParaRPr lang="ru-RU" sz="20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1" name="CustomShape 7"/>
          <p:cNvSpPr/>
          <p:nvPr/>
        </p:nvSpPr>
        <p:spPr>
          <a:xfrm>
            <a:off x="133200" y="333360"/>
            <a:ext cx="8470440" cy="647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3000" b="1" strike="noStrike" spc="-1">
                <a:solidFill>
                  <a:srgbClr val="000000"/>
                </a:solidFill>
                <a:latin typeface="Calibri"/>
              </a:rPr>
              <a:t>ВВЕДЕНИЕ В ПРЕДМЕТНУЮ ОБЛАСТЬ</a:t>
            </a:r>
            <a:r>
              <a:t/>
            </a:r>
            <a:br/>
            <a:r>
              <a:rPr lang="ru-RU" sz="3000" b="1" strike="noStrike" spc="-1">
                <a:solidFill>
                  <a:srgbClr val="000000"/>
                </a:solidFill>
                <a:latin typeface="Calibri"/>
              </a:rPr>
              <a:t>(ОПИСАНИЕ СИТУАЦИИ «КАК ЕСТЬ»)</a:t>
            </a:r>
            <a:r>
              <a:t/>
            </a:r>
            <a:br/>
            <a:endParaRPr lang="ru-RU" sz="3000" b="0" strike="noStrike" spc="-1">
              <a:latin typeface="Arial"/>
            </a:endParaRPr>
          </a:p>
        </p:txBody>
      </p:sp>
      <p:sp>
        <p:nvSpPr>
          <p:cNvPr id="132" name="CustomShape 8"/>
          <p:cNvSpPr/>
          <p:nvPr/>
        </p:nvSpPr>
        <p:spPr>
          <a:xfrm>
            <a:off x="1979640" y="2781360"/>
            <a:ext cx="288720" cy="215640"/>
          </a:xfrm>
          <a:prstGeom prst="rightArrow">
            <a:avLst>
              <a:gd name="adj1" fmla="val 50000"/>
              <a:gd name="adj2" fmla="val 50000"/>
            </a:avLst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solidFill>
              <a:srgbClr val="4A7EBB"/>
            </a:solidFill>
            <a:round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33" name="Line 9"/>
          <p:cNvSpPr/>
          <p:nvPr/>
        </p:nvSpPr>
        <p:spPr>
          <a:xfrm>
            <a:off x="5508360" y="5429160"/>
            <a:ext cx="646200" cy="109440"/>
          </a:xfrm>
          <a:prstGeom prst="line">
            <a:avLst/>
          </a:prstGeom>
          <a:ln w="19080"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4" name="CustomShape 10"/>
          <p:cNvSpPr/>
          <p:nvPr/>
        </p:nvSpPr>
        <p:spPr>
          <a:xfrm>
            <a:off x="4067280" y="2781360"/>
            <a:ext cx="286920" cy="215640"/>
          </a:xfrm>
          <a:prstGeom prst="rightArrow">
            <a:avLst>
              <a:gd name="adj1" fmla="val 50000"/>
              <a:gd name="adj2" fmla="val 50000"/>
            </a:avLst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solidFill>
              <a:srgbClr val="4A7EBB"/>
            </a:solidFill>
            <a:round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35" name="CustomShape 11"/>
          <p:cNvSpPr/>
          <p:nvPr/>
        </p:nvSpPr>
        <p:spPr>
          <a:xfrm>
            <a:off x="6156360" y="2781360"/>
            <a:ext cx="286920" cy="215640"/>
          </a:xfrm>
          <a:prstGeom prst="rightArrow">
            <a:avLst>
              <a:gd name="adj1" fmla="val 50000"/>
              <a:gd name="adj2" fmla="val 50000"/>
            </a:avLst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solidFill>
              <a:srgbClr val="4A7EBB"/>
            </a:solidFill>
            <a:round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36" name="CustomShape 12"/>
          <p:cNvSpPr/>
          <p:nvPr/>
        </p:nvSpPr>
        <p:spPr>
          <a:xfrm>
            <a:off x="8501040" y="2786040"/>
            <a:ext cx="288720" cy="215640"/>
          </a:xfrm>
          <a:prstGeom prst="rightArrow">
            <a:avLst>
              <a:gd name="adj1" fmla="val 50000"/>
              <a:gd name="adj2" fmla="val 50000"/>
            </a:avLst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solidFill>
              <a:srgbClr val="4A7EBB"/>
            </a:solidFill>
            <a:round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37" name="CustomShape 13"/>
          <p:cNvSpPr/>
          <p:nvPr/>
        </p:nvSpPr>
        <p:spPr>
          <a:xfrm>
            <a:off x="357158" y="6000768"/>
            <a:ext cx="4608000" cy="272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200" b="1" strike="noStrike" spc="-1" dirty="0">
                <a:solidFill>
                  <a:srgbClr val="C00000"/>
                </a:solidFill>
                <a:latin typeface="Calibri"/>
              </a:rPr>
              <a:t>ВПП (время протекания процесса)  – </a:t>
            </a:r>
            <a:r>
              <a:rPr lang="ru-RU" sz="1200" b="1" dirty="0" smtClean="0">
                <a:solidFill>
                  <a:srgbClr val="C0000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2,5 мин. - 13 мин.</a:t>
            </a:r>
            <a:endParaRPr lang="ru-RU" sz="1200" b="0" strike="noStrike" spc="-1" dirty="0">
              <a:latin typeface="Arial"/>
            </a:endParaRPr>
          </a:p>
        </p:txBody>
      </p:sp>
      <p:sp>
        <p:nvSpPr>
          <p:cNvPr id="139" name="TextShape 15"/>
          <p:cNvSpPr txBox="1"/>
          <p:nvPr/>
        </p:nvSpPr>
        <p:spPr>
          <a:xfrm>
            <a:off x="8643960" y="6500880"/>
            <a:ext cx="347400" cy="2854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fld id="{AC61566C-F74E-4D8C-B21D-708D9BCAB877}" type="slidenum">
              <a:rPr lang="ru-RU" sz="1200" b="1" strike="noStrike" spc="-1">
                <a:solidFill>
                  <a:srgbClr val="215968"/>
                </a:solidFill>
                <a:latin typeface="Arial"/>
              </a:rPr>
              <a:pPr algn="ctr">
                <a:lnSpc>
                  <a:spcPct val="100000"/>
                </a:lnSpc>
              </a:pPr>
              <a:t>3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140" name="CustomShape 16"/>
          <p:cNvSpPr/>
          <p:nvPr/>
        </p:nvSpPr>
        <p:spPr>
          <a:xfrm>
            <a:off x="5508720" y="5227560"/>
            <a:ext cx="645840" cy="504360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800" b="1" strike="noStrike" spc="-1" dirty="0">
                <a:solidFill>
                  <a:srgbClr val="FFFFFF"/>
                </a:solidFill>
                <a:latin typeface="Calibri"/>
                <a:ea typeface="SimSun"/>
              </a:rPr>
              <a:t>1</a:t>
            </a:r>
            <a:endParaRPr lang="ru-RU" sz="800" b="0" strike="noStrike" spc="-1" dirty="0">
              <a:latin typeface="Arial"/>
            </a:endParaRPr>
          </a:p>
        </p:txBody>
      </p:sp>
      <p:graphicFrame>
        <p:nvGraphicFramePr>
          <p:cNvPr id="144" name="Table 20"/>
          <p:cNvGraphicFramePr/>
          <p:nvPr/>
        </p:nvGraphicFramePr>
        <p:xfrm>
          <a:off x="227880" y="2277000"/>
          <a:ext cx="1751760" cy="1173480"/>
        </p:xfrm>
        <a:graphic>
          <a:graphicData uri="http://schemas.openxmlformats.org/drawingml/2006/table">
            <a:tbl>
              <a:tblPr/>
              <a:tblGrid>
                <a:gridCol w="1751760"/>
              </a:tblGrid>
              <a:tr h="2062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0" strike="noStrike" spc="-1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Родитель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>
                    <a:noFill/>
                  </a:tcPr>
                </a:tc>
              </a:tr>
              <a:tr h="5007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strike="noStrike" spc="-1" dirty="0" smtClean="0">
                          <a:solidFill>
                            <a:srgbClr val="000000"/>
                          </a:solidFill>
                          <a:latin typeface="Arial"/>
                          <a:cs typeface="Times New Roman" pitchFamily="16" charset="0"/>
                        </a:rPr>
                        <a:t>Изучение</a:t>
                      </a:r>
                      <a:r>
                        <a:rPr lang="ru-RU" sz="800" b="0" strike="noStrike" spc="-1" baseline="0" dirty="0" smtClean="0">
                          <a:solidFill>
                            <a:srgbClr val="000000"/>
                          </a:solidFill>
                          <a:latin typeface="Arial"/>
                          <a:cs typeface="Times New Roman" pitchFamily="16" charset="0"/>
                        </a:rPr>
                        <a:t> и</a:t>
                      </a:r>
                      <a:r>
                        <a:rPr lang="ru-RU" sz="800" b="0" strike="noStrike" spc="-1" dirty="0" smtClean="0">
                          <a:solidFill>
                            <a:srgbClr val="000000"/>
                          </a:solidFill>
                          <a:latin typeface="Arial"/>
                          <a:cs typeface="Times New Roman" pitchFamily="16" charset="0"/>
                        </a:rPr>
                        <a:t>нформационного поля</a:t>
                      </a:r>
                      <a:r>
                        <a:rPr lang="ru-RU" sz="800" b="0" strike="noStrike" spc="-1" baseline="0" dirty="0" smtClean="0">
                          <a:solidFill>
                            <a:srgbClr val="000000"/>
                          </a:solidFill>
                          <a:latin typeface="Arial"/>
                          <a:cs typeface="Times New Roman" pitchFamily="16" charset="0"/>
                        </a:rPr>
                        <a:t> при в</a:t>
                      </a:r>
                      <a:r>
                        <a:rPr lang="ru-RU" sz="800" dirty="0" smtClean="0">
                          <a:solidFill>
                            <a:srgbClr val="000000"/>
                          </a:solidFill>
                          <a:latin typeface="Times New Roman" pitchFamily="16" charset="0"/>
                          <a:cs typeface="Times New Roman" pitchFamily="16" charset="0"/>
                        </a:rPr>
                        <a:t>ход е на территорию, которое </a:t>
                      </a:r>
                      <a:r>
                        <a:rPr lang="ru-RU" sz="800" b="0" strike="noStrike" spc="-1" baseline="0" dirty="0" smtClean="0">
                          <a:solidFill>
                            <a:srgbClr val="000000"/>
                          </a:solidFill>
                          <a:latin typeface="Arial"/>
                          <a:cs typeface="Times New Roman" pitchFamily="16" charset="0"/>
                        </a:rPr>
                        <a:t>ограничено количеством информации</a:t>
                      </a:r>
                      <a:endParaRPr lang="ru-RU" sz="800" dirty="0" smtClean="0">
                        <a:solidFill>
                          <a:srgbClr val="000000"/>
                        </a:solidFill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>
                    <a:noFill/>
                  </a:tcPr>
                </a:tc>
              </a:tr>
              <a:tr h="3207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Параметры шага</a:t>
                      </a:r>
                      <a:endParaRPr lang="ru-RU" sz="9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dirty="0" smtClean="0">
                          <a:solidFill>
                            <a:srgbClr val="000000"/>
                          </a:solidFill>
                          <a:latin typeface="Times New Roman" pitchFamily="16" charset="0"/>
                          <a:cs typeface="Times New Roman" pitchFamily="16" charset="0"/>
                        </a:rPr>
                        <a:t> 0,5 -  3 мин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149" name="Table 25"/>
          <p:cNvGraphicFramePr/>
          <p:nvPr/>
        </p:nvGraphicFramePr>
        <p:xfrm>
          <a:off x="6286512" y="5237280"/>
          <a:ext cx="2500008" cy="701040"/>
        </p:xfrm>
        <a:graphic>
          <a:graphicData uri="http://schemas.openxmlformats.org/drawingml/2006/table">
            <a:tbl>
              <a:tblPr/>
              <a:tblGrid>
                <a:gridCol w="2500008"/>
              </a:tblGrid>
              <a:tr h="54917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1000" spc="-1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Неудовлетворенность родителей временными затратами на поиск  объекта в МБДОУ и при входе на территорию</a:t>
                      </a:r>
                      <a:endParaRPr lang="ru-RU" sz="1000" b="0" strike="noStrike" spc="-1" dirty="0" smtClean="0"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0" strike="noStrike" spc="-1" dirty="0">
                        <a:latin typeface="Arial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151" name="CustomShape 27"/>
          <p:cNvSpPr/>
          <p:nvPr/>
        </p:nvSpPr>
        <p:spPr>
          <a:xfrm>
            <a:off x="0" y="2276640"/>
            <a:ext cx="250560" cy="1223640"/>
          </a:xfrm>
          <a:prstGeom prst="rect">
            <a:avLst/>
          </a:prstGeom>
          <a:gradFill rotWithShape="0">
            <a:gsLst>
              <a:gs pos="0">
                <a:srgbClr val="779637"/>
              </a:gs>
              <a:gs pos="100000">
                <a:srgbClr val="9BC348"/>
              </a:gs>
            </a:gsLst>
            <a:lin ang="16200000"/>
          </a:gradFill>
          <a:ln>
            <a:noFill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1" strike="noStrike" spc="-1">
                <a:solidFill>
                  <a:srgbClr val="FFFFFF"/>
                </a:solidFill>
                <a:latin typeface="Calibri"/>
              </a:rPr>
              <a:t>ВХОД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52" name="CustomShape 28"/>
          <p:cNvSpPr/>
          <p:nvPr/>
        </p:nvSpPr>
        <p:spPr>
          <a:xfrm>
            <a:off x="8643966" y="3143248"/>
            <a:ext cx="286920" cy="1512360"/>
          </a:xfrm>
          <a:prstGeom prst="rect">
            <a:avLst/>
          </a:prstGeom>
          <a:gradFill rotWithShape="0">
            <a:gsLst>
              <a:gs pos="0">
                <a:srgbClr val="779637"/>
              </a:gs>
              <a:gs pos="100000">
                <a:srgbClr val="9BC348"/>
              </a:gs>
            </a:gsLst>
            <a:lin ang="16200000"/>
          </a:gradFill>
          <a:ln>
            <a:noFill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1" strike="noStrike" spc="-1">
                <a:solidFill>
                  <a:srgbClr val="FFFFFF"/>
                </a:solidFill>
                <a:latin typeface="Calibri"/>
              </a:rPr>
              <a:t>ВЫХОД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53" name="CustomShape 29"/>
          <p:cNvSpPr/>
          <p:nvPr/>
        </p:nvSpPr>
        <p:spPr>
          <a:xfrm>
            <a:off x="5429256" y="4714884"/>
            <a:ext cx="3457080" cy="3034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400" b="1" strike="noStrike" spc="-1">
                <a:solidFill>
                  <a:srgbClr val="000000"/>
                </a:solidFill>
                <a:latin typeface="Arial"/>
              </a:rPr>
              <a:t>Условные обозначения:</a:t>
            </a:r>
            <a:endParaRPr lang="ru-RU" sz="1400" b="0" strike="noStrike" spc="-1">
              <a:latin typeface="Arial"/>
            </a:endParaRPr>
          </a:p>
        </p:txBody>
      </p:sp>
      <p:graphicFrame>
        <p:nvGraphicFramePr>
          <p:cNvPr id="154" name="Table 30"/>
          <p:cNvGraphicFramePr/>
          <p:nvPr/>
        </p:nvGraphicFramePr>
        <p:xfrm>
          <a:off x="4357800" y="2286000"/>
          <a:ext cx="1751760" cy="1021080"/>
        </p:xfrm>
        <a:graphic>
          <a:graphicData uri="http://schemas.openxmlformats.org/drawingml/2006/table">
            <a:tbl>
              <a:tblPr/>
              <a:tblGrid>
                <a:gridCol w="1751760"/>
              </a:tblGrid>
              <a:tr h="2289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0" strike="noStrike" spc="-1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Родитель</a:t>
                      </a:r>
                      <a:endParaRPr lang="ru-RU" sz="900" b="0" strike="noStrike" spc="-1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</a:tr>
              <a:tr h="456840">
                <a:tc>
                  <a:txBody>
                    <a:bodyPr/>
                    <a:lstStyle/>
                    <a:p>
                      <a:pPr algn="ctr" eaLnBrk="1">
                        <a:spcBef>
                          <a:spcPts val="275"/>
                        </a:spcBef>
                        <a:buClr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lang="ru-RU" sz="800" dirty="0" smtClean="0">
                          <a:solidFill>
                            <a:srgbClr val="000000"/>
                          </a:solidFill>
                          <a:latin typeface="Times New Roman" pitchFamily="16" charset="0"/>
                          <a:cs typeface="Times New Roman" pitchFamily="16" charset="0"/>
                        </a:rPr>
                        <a:t>Поиск входа в здание</a:t>
                      </a:r>
                      <a:endParaRPr lang="ru-RU" sz="800" dirty="0">
                        <a:solidFill>
                          <a:srgbClr val="000000"/>
                        </a:solidFill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>
                    <a:noFill/>
                  </a:tcPr>
                </a:tc>
              </a:tr>
              <a:tr h="3351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Параметры шага</a:t>
                      </a:r>
                      <a:endParaRPr lang="ru-RU" sz="8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800" b="0" u="sng" strike="noStrike" spc="-1" dirty="0" smtClean="0">
                          <a:solidFill>
                            <a:srgbClr val="000000"/>
                          </a:solidFill>
                          <a:uFillTx/>
                          <a:latin typeface="Calibri"/>
                        </a:rPr>
                        <a:t>0,5 </a:t>
                      </a:r>
                      <a:r>
                        <a:rPr lang="ru-RU" sz="800" b="0" u="sng" strike="noStrike" spc="-1" dirty="0">
                          <a:solidFill>
                            <a:srgbClr val="000000"/>
                          </a:solidFill>
                          <a:uFillTx/>
                          <a:latin typeface="Calibri"/>
                        </a:rPr>
                        <a:t>м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ин. –  </a:t>
                      </a:r>
                      <a:r>
                        <a:rPr lang="ru-RU" sz="800" b="0" u="sng" strike="noStrike" spc="-1" dirty="0" smtClean="0">
                          <a:solidFill>
                            <a:srgbClr val="000000"/>
                          </a:solidFill>
                          <a:uFillTx/>
                          <a:latin typeface="Calibri"/>
                        </a:rPr>
                        <a:t>3 </a:t>
                      </a:r>
                      <a:r>
                        <a:rPr lang="ru-RU" sz="800" b="0" u="sng" strike="noStrike" spc="-1" dirty="0">
                          <a:solidFill>
                            <a:srgbClr val="000000"/>
                          </a:solidFill>
                          <a:uFillTx/>
                          <a:latin typeface="Calibri"/>
                        </a:rPr>
                        <a:t>м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ин.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155" name="Table 31"/>
          <p:cNvGraphicFramePr/>
          <p:nvPr/>
        </p:nvGraphicFramePr>
        <p:xfrm>
          <a:off x="2286000" y="2286000"/>
          <a:ext cx="1751760" cy="999720"/>
        </p:xfrm>
        <a:graphic>
          <a:graphicData uri="http://schemas.openxmlformats.org/drawingml/2006/table">
            <a:tbl>
              <a:tblPr/>
              <a:tblGrid>
                <a:gridCol w="1751760"/>
              </a:tblGrid>
              <a:tr h="249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0" strike="noStrike" spc="-1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Родитель</a:t>
                      </a:r>
                      <a:endParaRPr lang="ru-RU" sz="900" b="0" strike="noStrike" spc="-1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</a:tr>
              <a:tr h="366480">
                <a:tc>
                  <a:txBody>
                    <a:bodyPr/>
                    <a:lstStyle/>
                    <a:p>
                      <a:pPr algn="ctr" eaLnBrk="1">
                        <a:spcBef>
                          <a:spcPts val="300"/>
                        </a:spcBef>
                        <a:buClr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lang="ru-RU" sz="800" dirty="0" smtClean="0">
                          <a:solidFill>
                            <a:srgbClr val="000000"/>
                          </a:solidFill>
                          <a:latin typeface="Times New Roman" pitchFamily="16" charset="0"/>
                          <a:cs typeface="Times New Roman" pitchFamily="16" charset="0"/>
                        </a:rPr>
                        <a:t>Поиск  объекта на территории</a:t>
                      </a:r>
                      <a:endParaRPr lang="ru-RU" sz="800" dirty="0">
                        <a:solidFill>
                          <a:srgbClr val="000000"/>
                        </a:solidFill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>
                    <a:noFill/>
                  </a:tcPr>
                </a:tc>
              </a:tr>
              <a:tr h="3834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Параметры шага</a:t>
                      </a:r>
                      <a:endParaRPr lang="ru-RU" sz="9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800" dirty="0" smtClean="0">
                          <a:solidFill>
                            <a:srgbClr val="000000"/>
                          </a:solidFill>
                          <a:latin typeface="Times New Roman" pitchFamily="16" charset="0"/>
                          <a:cs typeface="Times New Roman" pitchFamily="16" charset="0"/>
                        </a:rPr>
                        <a:t> 1- 4 мин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156" name="Table 32"/>
          <p:cNvGraphicFramePr/>
          <p:nvPr/>
        </p:nvGraphicFramePr>
        <p:xfrm>
          <a:off x="6500880" y="2214720"/>
          <a:ext cx="1894680" cy="1120932"/>
        </p:xfrm>
        <a:graphic>
          <a:graphicData uri="http://schemas.openxmlformats.org/drawingml/2006/table">
            <a:tbl>
              <a:tblPr/>
              <a:tblGrid>
                <a:gridCol w="1894680"/>
              </a:tblGrid>
              <a:tr h="2289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0" strike="noStrike" spc="-1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Родитель</a:t>
                      </a:r>
                      <a:endParaRPr lang="ru-RU" sz="900" b="0" strike="noStrike" spc="-1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</a:tr>
              <a:tr h="5566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dirty="0" smtClean="0">
                          <a:solidFill>
                            <a:srgbClr val="000000"/>
                          </a:solidFill>
                          <a:latin typeface="Times New Roman" pitchFamily="16" charset="0"/>
                          <a:cs typeface="Times New Roman" pitchFamily="16" charset="0"/>
                        </a:rPr>
                        <a:t>Поиск нужного кабинета или помещения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noFill/>
                  </a:tcPr>
                </a:tc>
              </a:tr>
              <a:tr h="3351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Параметры шага</a:t>
                      </a:r>
                      <a:endParaRPr lang="ru-RU" sz="8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800" b="0" u="sng" strike="noStrike" spc="-1" dirty="0" smtClean="0">
                          <a:solidFill>
                            <a:srgbClr val="000000"/>
                          </a:solidFill>
                          <a:uFillTx/>
                          <a:latin typeface="Calibri"/>
                        </a:rPr>
                        <a:t>0,5 </a:t>
                      </a:r>
                      <a:r>
                        <a:rPr lang="ru-RU" sz="800" b="0" u="sng" strike="noStrike" spc="-1" dirty="0">
                          <a:solidFill>
                            <a:srgbClr val="000000"/>
                          </a:solidFill>
                          <a:uFillTx/>
                          <a:latin typeface="Calibri"/>
                        </a:rPr>
                        <a:t>мин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–  </a:t>
                      </a:r>
                      <a:r>
                        <a:rPr lang="ru-RU" sz="800" b="0" u="sng" strike="noStrike" spc="-1" dirty="0" smtClean="0">
                          <a:solidFill>
                            <a:srgbClr val="000000"/>
                          </a:solidFill>
                          <a:uFillTx/>
                          <a:latin typeface="Calibri"/>
                        </a:rPr>
                        <a:t>3 </a:t>
                      </a:r>
                      <a:r>
                        <a:rPr lang="ru-RU" sz="800" b="0" u="sng" strike="noStrike" spc="-1" dirty="0">
                          <a:solidFill>
                            <a:srgbClr val="000000"/>
                          </a:solidFill>
                          <a:uFillTx/>
                          <a:latin typeface="Calibri"/>
                        </a:rPr>
                        <a:t>мин.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162" name="CustomShape 38"/>
          <p:cNvSpPr/>
          <p:nvPr/>
        </p:nvSpPr>
        <p:spPr>
          <a:xfrm>
            <a:off x="7000892" y="1714488"/>
            <a:ext cx="645840" cy="504360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800" b="1" spc="-1" dirty="0">
                <a:solidFill>
                  <a:srgbClr val="FFFFFF"/>
                </a:solidFill>
                <a:latin typeface="Calibri"/>
                <a:ea typeface="SimSun"/>
              </a:rPr>
              <a:t>1</a:t>
            </a:r>
            <a:endParaRPr lang="ru-RU" sz="800" b="0" strike="noStrike" spc="-1" dirty="0">
              <a:latin typeface="Arial"/>
            </a:endParaRPr>
          </a:p>
        </p:txBody>
      </p:sp>
      <p:sp>
        <p:nvSpPr>
          <p:cNvPr id="166" name="CustomShape 42"/>
          <p:cNvSpPr/>
          <p:nvPr/>
        </p:nvSpPr>
        <p:spPr>
          <a:xfrm>
            <a:off x="0" y="1413000"/>
            <a:ext cx="9143640" cy="5166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400" b="1" strike="noStrike" spc="-1">
                <a:solidFill>
                  <a:srgbClr val="C00000"/>
                </a:solidFill>
                <a:latin typeface="Calibri"/>
              </a:rPr>
              <a:t>Линейный способ картирования</a:t>
            </a:r>
            <a:endParaRPr lang="ru-RU" sz="1400" b="0" strike="noStrike" spc="-1">
              <a:latin typeface="Arial"/>
            </a:endParaRPr>
          </a:p>
        </p:txBody>
      </p:sp>
      <p:sp>
        <p:nvSpPr>
          <p:cNvPr id="168" name="CustomShape 44"/>
          <p:cNvSpPr/>
          <p:nvPr/>
        </p:nvSpPr>
        <p:spPr>
          <a:xfrm>
            <a:off x="4857752" y="1857364"/>
            <a:ext cx="645840" cy="504360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800" b="0" strike="noStrike" spc="-1" dirty="0" smtClean="0">
                <a:latin typeface="Arial"/>
              </a:rPr>
              <a:t>1</a:t>
            </a:r>
            <a:endParaRPr lang="ru-RU" sz="800" b="0" strike="noStrike" spc="-1" dirty="0">
              <a:latin typeface="Arial"/>
            </a:endParaRPr>
          </a:p>
        </p:txBody>
      </p:sp>
      <p:sp>
        <p:nvSpPr>
          <p:cNvPr id="169" name="CustomShape 45"/>
          <p:cNvSpPr/>
          <p:nvPr/>
        </p:nvSpPr>
        <p:spPr>
          <a:xfrm>
            <a:off x="6227640" y="1916280"/>
            <a:ext cx="502920" cy="36000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900" b="1" strike="noStrike" spc="-1">
                <a:solidFill>
                  <a:srgbClr val="FFFFFF"/>
                </a:solidFill>
                <a:latin typeface="Calibri"/>
              </a:rPr>
              <a:t>ШАГ 4</a:t>
            </a:r>
            <a:endParaRPr lang="ru-RU" sz="900" b="0" strike="noStrike" spc="-1">
              <a:latin typeface="Arial"/>
            </a:endParaRPr>
          </a:p>
        </p:txBody>
      </p:sp>
      <p:sp>
        <p:nvSpPr>
          <p:cNvPr id="170" name="CustomShape 46"/>
          <p:cNvSpPr/>
          <p:nvPr/>
        </p:nvSpPr>
        <p:spPr>
          <a:xfrm>
            <a:off x="108000" y="1916280"/>
            <a:ext cx="504360" cy="36000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900" b="1" strike="noStrike" spc="-1">
                <a:solidFill>
                  <a:srgbClr val="FFFFFF"/>
                </a:solidFill>
                <a:latin typeface="Calibri"/>
              </a:rPr>
              <a:t>ШАГ 1</a:t>
            </a:r>
            <a:endParaRPr lang="ru-RU" sz="900" b="0" strike="noStrike" spc="-1">
              <a:latin typeface="Arial"/>
            </a:endParaRPr>
          </a:p>
        </p:txBody>
      </p:sp>
      <p:sp>
        <p:nvSpPr>
          <p:cNvPr id="171" name="CustomShape 47"/>
          <p:cNvSpPr/>
          <p:nvPr/>
        </p:nvSpPr>
        <p:spPr>
          <a:xfrm>
            <a:off x="2643174" y="1857364"/>
            <a:ext cx="645840" cy="504360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800" b="1" strike="noStrike" spc="-1">
                <a:solidFill>
                  <a:srgbClr val="FFFFFF"/>
                </a:solidFill>
                <a:latin typeface="Calibri"/>
                <a:ea typeface="SimSun"/>
              </a:rPr>
              <a:t>1</a:t>
            </a:r>
            <a:endParaRPr lang="ru-RU" sz="800" b="0" strike="noStrike" spc="-1">
              <a:latin typeface="Arial"/>
            </a:endParaRPr>
          </a:p>
        </p:txBody>
      </p:sp>
      <p:sp>
        <p:nvSpPr>
          <p:cNvPr id="51" name="CustomShape 16"/>
          <p:cNvSpPr/>
          <p:nvPr/>
        </p:nvSpPr>
        <p:spPr>
          <a:xfrm>
            <a:off x="714348" y="1785926"/>
            <a:ext cx="645840" cy="504360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800" b="1" strike="noStrike" spc="-1" dirty="0">
                <a:solidFill>
                  <a:srgbClr val="FFFFFF"/>
                </a:solidFill>
                <a:latin typeface="Calibri"/>
                <a:ea typeface="SimSun"/>
              </a:rPr>
              <a:t>1</a:t>
            </a:r>
            <a:endParaRPr lang="ru-RU" sz="8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TextShape 1"/>
          <p:cNvSpPr txBox="1"/>
          <p:nvPr/>
        </p:nvSpPr>
        <p:spPr>
          <a:xfrm>
            <a:off x="684360" y="1125360"/>
            <a:ext cx="3166560" cy="3585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Пирамида проблем</a:t>
            </a:r>
          </a:p>
        </p:txBody>
      </p:sp>
      <p:sp>
        <p:nvSpPr>
          <p:cNvPr id="274" name="CustomShape 2"/>
          <p:cNvSpPr/>
          <p:nvPr/>
        </p:nvSpPr>
        <p:spPr>
          <a:xfrm>
            <a:off x="395280" y="115920"/>
            <a:ext cx="8686440" cy="864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3000" b="0" strike="noStrike" cap="all" spc="-1">
                <a:solidFill>
                  <a:srgbClr val="464646"/>
                </a:solidFill>
                <a:latin typeface="Calibri"/>
              </a:rPr>
              <a:t>Введение в предметную область</a:t>
            </a:r>
            <a:r>
              <a:t/>
            </a:r>
            <a:br/>
            <a:r>
              <a:rPr lang="ru-RU" sz="3000" b="0" strike="noStrike" cap="all" spc="-1">
                <a:solidFill>
                  <a:srgbClr val="464646"/>
                </a:solidFill>
                <a:latin typeface="Calibri"/>
              </a:rPr>
              <a:t>(описание ситуации «как есть»)</a:t>
            </a:r>
            <a:endParaRPr lang="ru-RU" sz="3000" b="0" strike="noStrike" spc="-1">
              <a:latin typeface="Arial"/>
            </a:endParaRPr>
          </a:p>
        </p:txBody>
      </p:sp>
      <p:graphicFrame>
        <p:nvGraphicFramePr>
          <p:cNvPr id="2" name="Diagram2"/>
          <p:cNvGraphicFramePr/>
          <p:nvPr>
            <p:extLst>
              <p:ext uri="{D42A27DB-BD31-4B8C-83A1-F6EECF244321}">
                <p14:modId xmlns="" xmlns:p15="http://schemas.microsoft.com/office/powerpoint/2012/main" xmlns:mc="http://schemas.openxmlformats.org/markup-compatibility/2006" xmlns:p14="http://schemas.microsoft.com/office/powerpoint/2010/main" val="815999155"/>
              </p:ext>
            </p:extLst>
          </p:nvPr>
        </p:nvGraphicFramePr>
        <p:xfrm>
          <a:off x="107640" y="1556640"/>
          <a:ext cx="3816000" cy="5184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75" name="CustomShape 3"/>
          <p:cNvSpPr/>
          <p:nvPr/>
        </p:nvSpPr>
        <p:spPr>
          <a:xfrm>
            <a:off x="4500562" y="1500174"/>
            <a:ext cx="4295520" cy="829543"/>
          </a:xfrm>
          <a:prstGeom prst="rect">
            <a:avLst/>
          </a:prstGeom>
          <a:noFill/>
          <a:ln>
            <a:noFill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rgbClr r="0" g="0" b="0"/>
          </a:lnRef>
          <a:fillRef idx="0">
            <a:scrgbClr r="0" g="0" b="0"/>
          </a:fillRef>
          <a:effectRef idx="2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1200" spc="-1" dirty="0" smtClean="0">
                <a:solidFill>
                  <a:srgbClr val="000000"/>
                </a:solidFill>
                <a:latin typeface="Calibri"/>
              </a:rPr>
              <a:t>Неудовлетворенность родителей временными затратами на поиск  объекта в МБДОУ и при входе на территорию</a:t>
            </a:r>
            <a:endParaRPr lang="ru-RU" sz="1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ru-RU" sz="1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200" b="0" strike="noStrike" spc="-1" dirty="0">
              <a:latin typeface="Arial"/>
            </a:endParaRPr>
          </a:p>
        </p:txBody>
      </p:sp>
      <p:sp>
        <p:nvSpPr>
          <p:cNvPr id="277" name="CustomShape 5"/>
          <p:cNvSpPr/>
          <p:nvPr/>
        </p:nvSpPr>
        <p:spPr>
          <a:xfrm>
            <a:off x="4973760" y="1125360"/>
            <a:ext cx="3168360" cy="358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400" b="0" strike="noStrike" cap="all" spc="-1">
                <a:solidFill>
                  <a:srgbClr val="464646"/>
                </a:solidFill>
                <a:latin typeface="Calibri"/>
              </a:rPr>
              <a:t>Перечень проблем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283" name="TextShape 11"/>
          <p:cNvSpPr txBox="1"/>
          <p:nvPr/>
        </p:nvSpPr>
        <p:spPr>
          <a:xfrm>
            <a:off x="8620200" y="6572160"/>
            <a:ext cx="531360" cy="2854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fld id="{8F5DE539-0359-43A4-B01E-21E3CAF33D2B}" type="slidenum">
              <a:rPr lang="ru-RU" sz="1200" b="1" strike="noStrike" spc="-1">
                <a:solidFill>
                  <a:srgbClr val="23253C"/>
                </a:solidFill>
                <a:latin typeface="Calibri"/>
              </a:rPr>
              <a:pPr algn="ctr">
                <a:lnSpc>
                  <a:spcPct val="100000"/>
                </a:lnSpc>
              </a:pPr>
              <a:t>4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284" name="CustomShape 12"/>
          <p:cNvSpPr/>
          <p:nvPr/>
        </p:nvSpPr>
        <p:spPr>
          <a:xfrm>
            <a:off x="4082400" y="1463400"/>
            <a:ext cx="460440" cy="359640"/>
          </a:xfrm>
          <a:prstGeom prst="irregularSeal1">
            <a:avLst/>
          </a:prstGeom>
          <a:gradFill rotWithShape="0">
            <a:gsLst>
              <a:gs pos="0">
                <a:srgbClr val="9C2F2C"/>
              </a:gs>
              <a:gs pos="100000">
                <a:srgbClr val="CB3D39"/>
              </a:gs>
            </a:gsLst>
            <a:lin ang="16200000"/>
          </a:gradFill>
          <a:ln>
            <a:noFill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400" b="1" strike="noStrike" spc="-1">
                <a:solidFill>
                  <a:srgbClr val="FFFFFF"/>
                </a:solidFill>
                <a:latin typeface="Calibri"/>
              </a:rPr>
              <a:t>1</a:t>
            </a:r>
            <a:endParaRPr lang="ru-RU" sz="1400" b="0" strike="noStrike" spc="-1">
              <a:latin typeface="Arial"/>
            </a:endParaRPr>
          </a:p>
        </p:txBody>
      </p:sp>
      <p:sp>
        <p:nvSpPr>
          <p:cNvPr id="290" name="CustomShape 18"/>
          <p:cNvSpPr/>
          <p:nvPr/>
        </p:nvSpPr>
        <p:spPr>
          <a:xfrm>
            <a:off x="1000100" y="5572140"/>
            <a:ext cx="460440" cy="359640"/>
          </a:xfrm>
          <a:prstGeom prst="irregularSeal1">
            <a:avLst/>
          </a:prstGeom>
          <a:gradFill rotWithShape="0">
            <a:gsLst>
              <a:gs pos="0">
                <a:srgbClr val="9C2F2C"/>
              </a:gs>
              <a:gs pos="100000">
                <a:srgbClr val="CB3D39"/>
              </a:gs>
            </a:gsLst>
            <a:lin ang="16200000"/>
          </a:gradFill>
          <a:ln>
            <a:noFill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400" b="0" strike="noStrike" spc="-1" dirty="0" smtClean="0">
                <a:latin typeface="Arial"/>
              </a:rPr>
              <a:t>1</a:t>
            </a:r>
            <a:endParaRPr lang="ru-RU" sz="14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extShape 1"/>
          <p:cNvSpPr txBox="1"/>
          <p:nvPr/>
        </p:nvSpPr>
        <p:spPr>
          <a:xfrm>
            <a:off x="8663040" y="6570720"/>
            <a:ext cx="450360" cy="2854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fld id="{F189445F-4A25-46ED-BD79-C0BA567D4F65}" type="slidenum">
              <a:rPr lang="ru-RU" sz="1200" b="1" strike="noStrike" spc="-1">
                <a:solidFill>
                  <a:srgbClr val="23263C"/>
                </a:solidFill>
                <a:latin typeface="Franklin Gothic Book"/>
              </a:rPr>
              <a:pPr algn="ctr">
                <a:lnSpc>
                  <a:spcPct val="100000"/>
                </a:lnSpc>
              </a:pPr>
              <a:t>5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297" name="CustomShape 2"/>
          <p:cNvSpPr/>
          <p:nvPr/>
        </p:nvSpPr>
        <p:spPr>
          <a:xfrm>
            <a:off x="7029360" y="797760"/>
            <a:ext cx="1811520" cy="42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108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200" b="1" strike="noStrike" spc="-1">
                <a:solidFill>
                  <a:srgbClr val="1F497D"/>
                </a:solidFill>
                <a:latin typeface="Arial"/>
              </a:rPr>
              <a:t>Вклад в достижение цели, мин.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298" name="CustomShape 3"/>
          <p:cNvSpPr/>
          <p:nvPr/>
        </p:nvSpPr>
        <p:spPr>
          <a:xfrm>
            <a:off x="5170320" y="797760"/>
            <a:ext cx="1593360" cy="271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108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400" b="1" strike="noStrike" spc="-1">
                <a:solidFill>
                  <a:srgbClr val="1F497D"/>
                </a:solidFill>
                <a:latin typeface="Arial"/>
              </a:rPr>
              <a:t>Решение</a:t>
            </a:r>
            <a:endParaRPr lang="ru-RU" sz="1400" b="0" strike="noStrike" spc="-1">
              <a:latin typeface="Arial"/>
            </a:endParaRPr>
          </a:p>
        </p:txBody>
      </p:sp>
      <p:sp>
        <p:nvSpPr>
          <p:cNvPr id="305" name="CustomShape 10"/>
          <p:cNvSpPr/>
          <p:nvPr/>
        </p:nvSpPr>
        <p:spPr>
          <a:xfrm>
            <a:off x="222120" y="797760"/>
            <a:ext cx="1674360" cy="271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108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400" b="1" strike="noStrike" spc="-1">
                <a:solidFill>
                  <a:srgbClr val="1F497D"/>
                </a:solidFill>
                <a:latin typeface="Arial"/>
              </a:rPr>
              <a:t>Проблема</a:t>
            </a:r>
            <a:endParaRPr lang="ru-RU" sz="1400" b="0" strike="noStrike" spc="-1">
              <a:latin typeface="Arial"/>
            </a:endParaRPr>
          </a:p>
        </p:txBody>
      </p:sp>
      <p:sp>
        <p:nvSpPr>
          <p:cNvPr id="308" name="CustomShape 13"/>
          <p:cNvSpPr/>
          <p:nvPr/>
        </p:nvSpPr>
        <p:spPr>
          <a:xfrm>
            <a:off x="2720520" y="797760"/>
            <a:ext cx="1674360" cy="271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108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400" b="1" strike="noStrike" spc="-1">
                <a:solidFill>
                  <a:srgbClr val="1F497D"/>
                </a:solidFill>
                <a:latin typeface="Arial"/>
              </a:rPr>
              <a:t>Первопричина</a:t>
            </a:r>
            <a:endParaRPr lang="ru-RU" sz="1400" b="0" strike="noStrike" spc="-1">
              <a:latin typeface="Arial"/>
            </a:endParaRPr>
          </a:p>
        </p:txBody>
      </p:sp>
      <p:sp>
        <p:nvSpPr>
          <p:cNvPr id="309" name="CustomShape 14"/>
          <p:cNvSpPr/>
          <p:nvPr/>
        </p:nvSpPr>
        <p:spPr>
          <a:xfrm>
            <a:off x="201600" y="188640"/>
            <a:ext cx="8686440" cy="420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000" b="1" strike="noStrike" spc="-1">
                <a:solidFill>
                  <a:srgbClr val="002060"/>
                </a:solidFill>
                <a:latin typeface="Calibri"/>
              </a:rPr>
              <a:t>Анализ проблем «5 почему?»</a:t>
            </a:r>
            <a:endParaRPr lang="ru-RU" sz="3000" b="0" strike="noStrike" spc="-1">
              <a:latin typeface="Arial"/>
            </a:endParaRPr>
          </a:p>
        </p:txBody>
      </p:sp>
      <p:sp>
        <p:nvSpPr>
          <p:cNvPr id="312" name="CustomShape 17"/>
          <p:cNvSpPr/>
          <p:nvPr/>
        </p:nvSpPr>
        <p:spPr>
          <a:xfrm>
            <a:off x="99720" y="2873160"/>
            <a:ext cx="8778600" cy="1698848"/>
          </a:xfrm>
          <a:prstGeom prst="rect">
            <a:avLst/>
          </a:prstGeom>
          <a:noFill/>
          <a:ln>
            <a:solidFill>
              <a:srgbClr val="248FA8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13" name="CustomShape 18"/>
          <p:cNvSpPr/>
          <p:nvPr/>
        </p:nvSpPr>
        <p:spPr>
          <a:xfrm>
            <a:off x="2225520" y="3311640"/>
            <a:ext cx="174240" cy="217080"/>
          </a:xfrm>
          <a:prstGeom prst="rightArrow">
            <a:avLst>
              <a:gd name="adj1" fmla="val 50000"/>
              <a:gd name="adj2" fmla="val 50000"/>
            </a:avLst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noFill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/>
        </p:style>
      </p:sp>
      <p:sp>
        <p:nvSpPr>
          <p:cNvPr id="314" name="CustomShape 19"/>
          <p:cNvSpPr/>
          <p:nvPr/>
        </p:nvSpPr>
        <p:spPr>
          <a:xfrm>
            <a:off x="7339680" y="3320280"/>
            <a:ext cx="174240" cy="217080"/>
          </a:xfrm>
          <a:prstGeom prst="rightArrow">
            <a:avLst>
              <a:gd name="adj1" fmla="val 50000"/>
              <a:gd name="adj2" fmla="val 50000"/>
            </a:avLst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noFill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/>
        </p:style>
      </p:sp>
      <p:sp>
        <p:nvSpPr>
          <p:cNvPr id="315" name="CustomShape 20"/>
          <p:cNvSpPr/>
          <p:nvPr/>
        </p:nvSpPr>
        <p:spPr>
          <a:xfrm>
            <a:off x="5143504" y="3071810"/>
            <a:ext cx="2088000" cy="3899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82800" rIns="90000" bIns="10800" anchor="ctr">
            <a:spAutoFit/>
          </a:bodyPr>
          <a:lstStyle/>
          <a:p>
            <a:pPr algn="ctr">
              <a:lnSpc>
                <a:spcPct val="80000"/>
              </a:lnSpc>
            </a:pPr>
            <a:endParaRPr lang="ru-RU" sz="1200" b="1" strike="noStrike" spc="-1" dirty="0" smtClean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80000"/>
              </a:lnSpc>
            </a:pPr>
            <a:endParaRPr lang="ru-RU" sz="1200" b="1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" name="CustomShape 21"/>
          <p:cNvSpPr/>
          <p:nvPr/>
        </p:nvSpPr>
        <p:spPr>
          <a:xfrm>
            <a:off x="4929840" y="3320280"/>
            <a:ext cx="174240" cy="217080"/>
          </a:xfrm>
          <a:prstGeom prst="rightArrow">
            <a:avLst>
              <a:gd name="adj1" fmla="val 50000"/>
              <a:gd name="adj2" fmla="val 50000"/>
            </a:avLst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noFill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/>
        </p:style>
      </p:sp>
      <p:sp>
        <p:nvSpPr>
          <p:cNvPr id="323" name="CustomShape 28"/>
          <p:cNvSpPr/>
          <p:nvPr/>
        </p:nvSpPr>
        <p:spPr>
          <a:xfrm>
            <a:off x="7727040" y="3303360"/>
            <a:ext cx="1032120" cy="269755"/>
          </a:xfrm>
          <a:prstGeom prst="rect">
            <a:avLst/>
          </a:prstGeom>
          <a:gradFill rotWithShape="0">
            <a:gsLst>
              <a:gs pos="0">
                <a:srgbClr val="FFC1BE"/>
              </a:gs>
              <a:gs pos="100000">
                <a:srgbClr val="FFE5E5"/>
              </a:gs>
            </a:gsLst>
            <a:lin ang="16200000"/>
          </a:gradFill>
          <a:ln>
            <a:solidFill>
              <a:srgbClr val="BE4B48"/>
            </a:solidFill>
            <a:round/>
          </a:ln>
          <a:effectLst>
            <a:outerShdw blurRad="4000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/>
        </p:style>
        <p:txBody>
          <a:bodyPr lIns="90000" tIns="82800" rIns="90000" bIns="1080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400" b="1" strike="noStrike" spc="-1" dirty="0" smtClean="0">
                <a:solidFill>
                  <a:srgbClr val="1F497D"/>
                </a:solidFill>
                <a:latin typeface="Calibri"/>
              </a:rPr>
              <a:t>1-6</a:t>
            </a:r>
            <a:endParaRPr lang="ru-RU" sz="1400" b="0" strike="noStrike" spc="-1" dirty="0">
              <a:latin typeface="Arial"/>
            </a:endParaRPr>
          </a:p>
        </p:txBody>
      </p:sp>
      <p:sp>
        <p:nvSpPr>
          <p:cNvPr id="33" name="CustomShape 15"/>
          <p:cNvSpPr/>
          <p:nvPr/>
        </p:nvSpPr>
        <p:spPr>
          <a:xfrm>
            <a:off x="2571736" y="3000372"/>
            <a:ext cx="2109600" cy="74084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82800" rIns="90000" bIns="10800" anchor="ctr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1400" b="1" strike="noStrike" spc="-1" dirty="0" smtClean="0">
                <a:solidFill>
                  <a:srgbClr val="000000"/>
                </a:solidFill>
                <a:latin typeface="Calibri"/>
              </a:rPr>
              <a:t>Несовершенная, устаревшая система навигации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142844" y="3000373"/>
            <a:ext cx="200026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1400" b="1" spc="-1" dirty="0" smtClean="0">
                <a:solidFill>
                  <a:srgbClr val="000000"/>
                </a:solidFill>
                <a:latin typeface="Calibri"/>
              </a:rPr>
              <a:t>Неудовлетворенность родителей временными затратами на поиск  объекта в МБДОУ и при входе на территорию</a:t>
            </a:r>
            <a:endParaRPr lang="ru-RU" sz="1400" b="1" strike="noStrike" spc="-1" dirty="0">
              <a:latin typeface="Arial"/>
            </a:endParaRPr>
          </a:p>
        </p:txBody>
      </p:sp>
      <p:sp>
        <p:nvSpPr>
          <p:cNvPr id="40" name="CustomShape 11"/>
          <p:cNvSpPr/>
          <p:nvPr/>
        </p:nvSpPr>
        <p:spPr>
          <a:xfrm>
            <a:off x="5143504" y="3071810"/>
            <a:ext cx="2088000" cy="83317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82800" rIns="90000" bIns="1080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200" b="1" strike="noStrike" spc="-1" dirty="0" smtClean="0">
                <a:solidFill>
                  <a:srgbClr val="000000"/>
                </a:solidFill>
                <a:latin typeface="Arial"/>
              </a:rPr>
              <a:t>Введение в действие усовершенствованной системы навигации в</a:t>
            </a:r>
            <a:r>
              <a:rPr lang="ru-RU" sz="1200" b="1" spc="-1" dirty="0" smtClean="0">
                <a:solidFill>
                  <a:srgbClr val="000000"/>
                </a:solidFill>
              </a:rPr>
              <a:t> </a:t>
            </a:r>
            <a:r>
              <a:rPr lang="ru-RU" sz="1200" b="1" spc="-1" dirty="0">
                <a:solidFill>
                  <a:srgbClr val="000000"/>
                </a:solidFill>
              </a:rPr>
              <a:t>МБДОУ и на территории</a:t>
            </a:r>
            <a:endParaRPr lang="ru-RU" sz="1200" spc="-1" dirty="0"/>
          </a:p>
          <a:p>
            <a:pPr algn="ctr">
              <a:lnSpc>
                <a:spcPct val="80000"/>
              </a:lnSpc>
            </a:pPr>
            <a:endParaRPr lang="ru-RU" sz="1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3"/>
          <p:cNvSpPr/>
          <p:nvPr/>
        </p:nvSpPr>
        <p:spPr>
          <a:xfrm>
            <a:off x="4211640" y="1916280"/>
            <a:ext cx="502920" cy="36000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900" b="1" strike="noStrike" spc="-1" dirty="0">
                <a:solidFill>
                  <a:srgbClr val="FFFFFF"/>
                </a:solidFill>
                <a:latin typeface="Calibri"/>
              </a:rPr>
              <a:t>ШАГ 3</a:t>
            </a:r>
            <a:endParaRPr lang="ru-RU" sz="900" b="0" strike="noStrike" spc="-1" dirty="0">
              <a:latin typeface="Arial"/>
            </a:endParaRPr>
          </a:p>
        </p:txBody>
      </p:sp>
      <p:sp>
        <p:nvSpPr>
          <p:cNvPr id="129" name="CustomShape 5"/>
          <p:cNvSpPr/>
          <p:nvPr/>
        </p:nvSpPr>
        <p:spPr>
          <a:xfrm>
            <a:off x="2285984" y="1928802"/>
            <a:ext cx="502920" cy="36000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900" b="1" strike="noStrike" spc="-1" dirty="0">
                <a:solidFill>
                  <a:srgbClr val="FFFFFF"/>
                </a:solidFill>
                <a:latin typeface="Calibri"/>
              </a:rPr>
              <a:t>ШАГ 2</a:t>
            </a:r>
            <a:endParaRPr lang="ru-RU" sz="900" b="0" strike="noStrike" spc="-1" dirty="0">
              <a:latin typeface="Arial"/>
            </a:endParaRPr>
          </a:p>
        </p:txBody>
      </p:sp>
      <p:sp>
        <p:nvSpPr>
          <p:cNvPr id="130" name="TextShape 6"/>
          <p:cNvSpPr txBox="1"/>
          <p:nvPr/>
        </p:nvSpPr>
        <p:spPr>
          <a:xfrm>
            <a:off x="0" y="857160"/>
            <a:ext cx="9143640" cy="8377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000" b="0" strike="noStrike" spc="-1" dirty="0">
                <a:solidFill>
                  <a:srgbClr val="000000"/>
                </a:solidFill>
                <a:latin typeface="Franklin Gothic Medium"/>
              </a:rPr>
              <a:t>Карта текущего состояния процесса</a:t>
            </a:r>
            <a:r>
              <a:rPr/>
              <a:t/>
            </a:r>
            <a:br>
              <a:rPr/>
            </a:br>
            <a:r>
              <a:rPr lang="ru-RU" sz="2000" b="0" strike="noStrike" spc="-1" dirty="0" smtClean="0">
                <a:solidFill>
                  <a:srgbClr val="000000"/>
                </a:solidFill>
                <a:uFillTx/>
                <a:latin typeface="Franklin Gothic Medium"/>
              </a:rPr>
              <a:t>«</a:t>
            </a:r>
            <a:r>
              <a:rPr lang="en-US" sz="2000" dirty="0" err="1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Сокращение</a:t>
            </a:r>
            <a:r>
              <a:rPr lang="en-US" sz="2000" dirty="0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временных</a:t>
            </a:r>
            <a:r>
              <a:rPr lang="en-US" sz="2000" dirty="0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затрат</a:t>
            </a:r>
            <a:r>
              <a:rPr lang="en-US" sz="2000" dirty="0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родителей</a:t>
            </a:r>
            <a:r>
              <a:rPr lang="en-US" sz="2000" dirty="0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  (</a:t>
            </a:r>
            <a:r>
              <a:rPr lang="en-US" sz="2000" dirty="0" err="1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законных</a:t>
            </a:r>
            <a:r>
              <a:rPr lang="en-US" sz="2000" dirty="0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представителей</a:t>
            </a:r>
            <a:r>
              <a:rPr lang="en-US" sz="2000" dirty="0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) </a:t>
            </a:r>
            <a:br>
              <a:rPr lang="en-US" sz="2000" dirty="0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на </a:t>
            </a:r>
            <a:r>
              <a:rPr lang="en-US" sz="2000" dirty="0" err="1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получение</a:t>
            </a:r>
            <a:r>
              <a:rPr lang="en-US" sz="2000" dirty="0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услуг</a:t>
            </a:r>
            <a:r>
              <a:rPr lang="en-US" sz="2000" dirty="0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 в </a:t>
            </a:r>
            <a:r>
              <a:rPr lang="en-US" sz="2000" dirty="0" err="1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пространстве</a:t>
            </a:r>
            <a:r>
              <a:rPr lang="en-US" sz="2000" dirty="0" smtClean="0">
                <a:solidFill>
                  <a:srgbClr val="000000"/>
                </a:solidFill>
                <a:latin typeface="Franklin Gothic Medium" pitchFamily="32" charset="0"/>
                <a:ea typeface="DejaVu Sans Light" charset="0"/>
                <a:cs typeface="DejaVu Sans Light" charset="0"/>
              </a:rPr>
              <a:t> ДОУ</a:t>
            </a:r>
            <a:r>
              <a:rPr lang="ru-RU" sz="2000" b="0" strike="noStrike" spc="-1" dirty="0" smtClean="0">
                <a:solidFill>
                  <a:srgbClr val="000000"/>
                </a:solidFill>
                <a:uFillTx/>
                <a:latin typeface="Franklin Gothic Medium"/>
              </a:rPr>
              <a:t>»</a:t>
            </a:r>
            <a:endParaRPr lang="ru-RU" sz="20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1" name="CustomShape 7"/>
          <p:cNvSpPr/>
          <p:nvPr/>
        </p:nvSpPr>
        <p:spPr>
          <a:xfrm>
            <a:off x="133200" y="333360"/>
            <a:ext cx="8470440" cy="647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3000" b="1" strike="noStrike" spc="-1" dirty="0">
                <a:solidFill>
                  <a:srgbClr val="000000"/>
                </a:solidFill>
                <a:latin typeface="Calibri"/>
              </a:rPr>
              <a:t>ВВЕДЕНИЕ В ПРЕДМЕТНУЮ ОБЛАСТЬ</a:t>
            </a:r>
            <a:r>
              <a:t/>
            </a:r>
            <a:br/>
            <a:r>
              <a:rPr lang="ru-RU" sz="3000" b="1" strike="noStrike" spc="-1" dirty="0">
                <a:solidFill>
                  <a:srgbClr val="000000"/>
                </a:solidFill>
                <a:latin typeface="Calibri"/>
              </a:rPr>
              <a:t>(ОПИСАНИЕ СИТУАЦИИ «КАК </a:t>
            </a:r>
            <a:r>
              <a:rPr lang="ru-RU" sz="3000" b="1" strike="noStrike" spc="-1" dirty="0" smtClean="0">
                <a:solidFill>
                  <a:srgbClr val="000000"/>
                </a:solidFill>
                <a:latin typeface="Calibri"/>
              </a:rPr>
              <a:t>БУДЕТ»)</a:t>
            </a:r>
            <a:r>
              <a:t/>
            </a:r>
            <a:br/>
            <a:endParaRPr lang="ru-RU" sz="3000" b="0" strike="noStrike" spc="-1" dirty="0">
              <a:latin typeface="Arial"/>
            </a:endParaRPr>
          </a:p>
        </p:txBody>
      </p:sp>
      <p:sp>
        <p:nvSpPr>
          <p:cNvPr id="132" name="CustomShape 8"/>
          <p:cNvSpPr/>
          <p:nvPr/>
        </p:nvSpPr>
        <p:spPr>
          <a:xfrm>
            <a:off x="1979640" y="2781360"/>
            <a:ext cx="288720" cy="215640"/>
          </a:xfrm>
          <a:prstGeom prst="rightArrow">
            <a:avLst>
              <a:gd name="adj1" fmla="val 50000"/>
              <a:gd name="adj2" fmla="val 50000"/>
            </a:avLst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solidFill>
              <a:srgbClr val="4A7EBB"/>
            </a:solidFill>
            <a:round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34" name="CustomShape 10"/>
          <p:cNvSpPr/>
          <p:nvPr/>
        </p:nvSpPr>
        <p:spPr>
          <a:xfrm>
            <a:off x="4067280" y="2781360"/>
            <a:ext cx="286920" cy="215640"/>
          </a:xfrm>
          <a:prstGeom prst="rightArrow">
            <a:avLst>
              <a:gd name="adj1" fmla="val 50000"/>
              <a:gd name="adj2" fmla="val 50000"/>
            </a:avLst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solidFill>
              <a:srgbClr val="4A7EBB"/>
            </a:solidFill>
            <a:round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35" name="CustomShape 11"/>
          <p:cNvSpPr/>
          <p:nvPr/>
        </p:nvSpPr>
        <p:spPr>
          <a:xfrm>
            <a:off x="6156360" y="2781360"/>
            <a:ext cx="286920" cy="215640"/>
          </a:xfrm>
          <a:prstGeom prst="rightArrow">
            <a:avLst>
              <a:gd name="adj1" fmla="val 50000"/>
              <a:gd name="adj2" fmla="val 50000"/>
            </a:avLst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solidFill>
              <a:srgbClr val="4A7EBB"/>
            </a:solidFill>
            <a:round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36" name="CustomShape 12"/>
          <p:cNvSpPr/>
          <p:nvPr/>
        </p:nvSpPr>
        <p:spPr>
          <a:xfrm>
            <a:off x="8286776" y="2714620"/>
            <a:ext cx="288720" cy="215640"/>
          </a:xfrm>
          <a:prstGeom prst="rightArrow">
            <a:avLst>
              <a:gd name="adj1" fmla="val 50000"/>
              <a:gd name="adj2" fmla="val 50000"/>
            </a:avLst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solidFill>
              <a:srgbClr val="4A7EBB"/>
            </a:solidFill>
            <a:round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39" name="TextShape 15"/>
          <p:cNvSpPr txBox="1"/>
          <p:nvPr/>
        </p:nvSpPr>
        <p:spPr>
          <a:xfrm>
            <a:off x="8643960" y="6500880"/>
            <a:ext cx="347400" cy="2854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fld id="{AC61566C-F74E-4D8C-B21D-708D9BCAB877}" type="slidenum">
              <a:rPr lang="ru-RU" sz="1200" b="1" strike="noStrike" spc="-1">
                <a:solidFill>
                  <a:srgbClr val="215968"/>
                </a:solidFill>
                <a:latin typeface="Arial"/>
              </a:rPr>
              <a:pPr algn="ctr">
                <a:lnSpc>
                  <a:spcPct val="100000"/>
                </a:lnSpc>
              </a:pPr>
              <a:t>6</a:t>
            </a:fld>
            <a:endParaRPr lang="ru-RU" sz="1200" b="0" strike="noStrike" spc="-1">
              <a:latin typeface="Times New Roman"/>
            </a:endParaRPr>
          </a:p>
        </p:txBody>
      </p:sp>
      <p:graphicFrame>
        <p:nvGraphicFramePr>
          <p:cNvPr id="144" name="Table 20"/>
          <p:cNvGraphicFramePr/>
          <p:nvPr/>
        </p:nvGraphicFramePr>
        <p:xfrm>
          <a:off x="357158" y="2277000"/>
          <a:ext cx="1622482" cy="1095120"/>
        </p:xfrm>
        <a:graphic>
          <a:graphicData uri="http://schemas.openxmlformats.org/drawingml/2006/table">
            <a:tbl>
              <a:tblPr/>
              <a:tblGrid>
                <a:gridCol w="1622482"/>
              </a:tblGrid>
              <a:tr h="2062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0" strike="noStrike" spc="-1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Родитель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>
                    <a:noFill/>
                  </a:tcPr>
                </a:tc>
              </a:tr>
              <a:tr h="5007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strike="noStrike" spc="-1" dirty="0" smtClean="0">
                          <a:solidFill>
                            <a:srgbClr val="000000"/>
                          </a:solidFill>
                          <a:latin typeface="Arial"/>
                          <a:cs typeface="Times New Roman" pitchFamily="16" charset="0"/>
                        </a:rPr>
                        <a:t>Получение полной</a:t>
                      </a:r>
                      <a:r>
                        <a:rPr lang="ru-RU" sz="800" b="0" strike="noStrike" spc="-1" baseline="0" dirty="0" smtClean="0">
                          <a:solidFill>
                            <a:srgbClr val="000000"/>
                          </a:solidFill>
                          <a:latin typeface="Arial"/>
                          <a:cs typeface="Times New Roman" pitchFamily="16" charset="0"/>
                        </a:rPr>
                        <a:t> и</a:t>
                      </a:r>
                      <a:r>
                        <a:rPr lang="ru-RU" sz="800" b="0" strike="noStrike" spc="-1" dirty="0" smtClean="0">
                          <a:solidFill>
                            <a:srgbClr val="000000"/>
                          </a:solidFill>
                          <a:latin typeface="Arial"/>
                          <a:cs typeface="Times New Roman" pitchFamily="16" charset="0"/>
                        </a:rPr>
                        <a:t>нформации </a:t>
                      </a:r>
                      <a:r>
                        <a:rPr lang="ru-RU" sz="800" b="0" strike="noStrike" spc="-1" baseline="0" dirty="0" smtClean="0">
                          <a:solidFill>
                            <a:srgbClr val="000000"/>
                          </a:solidFill>
                          <a:latin typeface="Arial"/>
                          <a:cs typeface="Times New Roman" pitchFamily="16" charset="0"/>
                        </a:rPr>
                        <a:t>при в</a:t>
                      </a:r>
                      <a:r>
                        <a:rPr lang="ru-RU" sz="800" dirty="0" smtClean="0">
                          <a:solidFill>
                            <a:srgbClr val="000000"/>
                          </a:solidFill>
                          <a:latin typeface="Times New Roman" pitchFamily="16" charset="0"/>
                          <a:cs typeface="Times New Roman" pitchFamily="16" charset="0"/>
                        </a:rPr>
                        <a:t>ходе на территорию</a:t>
                      </a:r>
                    </a:p>
                  </a:txBody>
                  <a:tcPr>
                    <a:noFill/>
                  </a:tcPr>
                </a:tc>
              </a:tr>
              <a:tr h="3207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Параметры шага</a:t>
                      </a:r>
                      <a:endParaRPr lang="ru-RU" sz="9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dirty="0" smtClean="0">
                          <a:solidFill>
                            <a:srgbClr val="000000"/>
                          </a:solidFill>
                          <a:latin typeface="Times New Roman" pitchFamily="16" charset="0"/>
                          <a:cs typeface="Times New Roman" pitchFamily="16" charset="0"/>
                        </a:rPr>
                        <a:t> 0,25 -  0,5 мин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151" name="CustomShape 27"/>
          <p:cNvSpPr/>
          <p:nvPr/>
        </p:nvSpPr>
        <p:spPr>
          <a:xfrm>
            <a:off x="0" y="2276640"/>
            <a:ext cx="250560" cy="1223640"/>
          </a:xfrm>
          <a:prstGeom prst="rect">
            <a:avLst/>
          </a:prstGeom>
          <a:gradFill rotWithShape="0">
            <a:gsLst>
              <a:gs pos="0">
                <a:srgbClr val="779637"/>
              </a:gs>
              <a:gs pos="100000">
                <a:srgbClr val="9BC348"/>
              </a:gs>
            </a:gsLst>
            <a:lin ang="16200000"/>
          </a:gradFill>
          <a:ln>
            <a:noFill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1" strike="noStrike" spc="-1">
                <a:solidFill>
                  <a:srgbClr val="FFFFFF"/>
                </a:solidFill>
                <a:latin typeface="Calibri"/>
              </a:rPr>
              <a:t>ВХОД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52" name="CustomShape 28"/>
          <p:cNvSpPr/>
          <p:nvPr/>
        </p:nvSpPr>
        <p:spPr>
          <a:xfrm>
            <a:off x="8643966" y="2214554"/>
            <a:ext cx="286920" cy="1512360"/>
          </a:xfrm>
          <a:prstGeom prst="rect">
            <a:avLst/>
          </a:prstGeom>
          <a:gradFill rotWithShape="0">
            <a:gsLst>
              <a:gs pos="0">
                <a:srgbClr val="779637"/>
              </a:gs>
              <a:gs pos="100000">
                <a:srgbClr val="9BC348"/>
              </a:gs>
            </a:gsLst>
            <a:lin ang="16200000"/>
          </a:gradFill>
          <a:ln>
            <a:noFill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FFFFFF"/>
                </a:solidFill>
                <a:latin typeface="Calibri"/>
              </a:rPr>
              <a:t>ВЫХОД</a:t>
            </a:r>
            <a:endParaRPr lang="ru-RU" sz="1800" b="0" strike="noStrike" spc="-1" dirty="0">
              <a:latin typeface="Arial"/>
            </a:endParaRPr>
          </a:p>
        </p:txBody>
      </p:sp>
      <p:graphicFrame>
        <p:nvGraphicFramePr>
          <p:cNvPr id="154" name="Table 30"/>
          <p:cNvGraphicFramePr/>
          <p:nvPr/>
        </p:nvGraphicFramePr>
        <p:xfrm>
          <a:off x="4357800" y="2286000"/>
          <a:ext cx="1751760" cy="1021080"/>
        </p:xfrm>
        <a:graphic>
          <a:graphicData uri="http://schemas.openxmlformats.org/drawingml/2006/table">
            <a:tbl>
              <a:tblPr/>
              <a:tblGrid>
                <a:gridCol w="1751760"/>
              </a:tblGrid>
              <a:tr h="2289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0" strike="noStrike" spc="-1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Родитель</a:t>
                      </a:r>
                      <a:endParaRPr lang="ru-RU" sz="900" b="0" strike="noStrike" spc="-1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</a:tr>
              <a:tr h="456840">
                <a:tc>
                  <a:txBody>
                    <a:bodyPr/>
                    <a:lstStyle/>
                    <a:p>
                      <a:pPr algn="ctr" eaLnBrk="1">
                        <a:spcBef>
                          <a:spcPts val="275"/>
                        </a:spcBef>
                        <a:buClr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lang="ru-RU" sz="800" dirty="0" smtClean="0">
                          <a:solidFill>
                            <a:srgbClr val="000000"/>
                          </a:solidFill>
                          <a:latin typeface="Times New Roman" pitchFamily="16" charset="0"/>
                          <a:cs typeface="Times New Roman" pitchFamily="16" charset="0"/>
                        </a:rPr>
                        <a:t>Поиск входа в здание</a:t>
                      </a:r>
                      <a:endParaRPr lang="ru-RU" sz="800" dirty="0">
                        <a:solidFill>
                          <a:srgbClr val="000000"/>
                        </a:solidFill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>
                    <a:noFill/>
                  </a:tcPr>
                </a:tc>
              </a:tr>
              <a:tr h="3351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Параметры шага</a:t>
                      </a:r>
                      <a:endParaRPr lang="ru-RU" sz="8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800" b="0" u="sng" strike="noStrike" spc="-1" dirty="0" smtClean="0">
                          <a:solidFill>
                            <a:srgbClr val="000000"/>
                          </a:solidFill>
                          <a:uFillTx/>
                          <a:latin typeface="Calibri"/>
                        </a:rPr>
                        <a:t>0,25 </a:t>
                      </a:r>
                      <a:r>
                        <a:rPr lang="ru-RU" sz="800" b="0" u="sng" strike="noStrike" spc="-1" dirty="0">
                          <a:solidFill>
                            <a:srgbClr val="000000"/>
                          </a:solidFill>
                          <a:uFillTx/>
                          <a:latin typeface="Calibri"/>
                        </a:rPr>
                        <a:t>м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ин. –  </a:t>
                      </a:r>
                      <a:r>
                        <a:rPr lang="ru-RU" sz="800" b="0" u="sng" strike="noStrike" spc="-1" dirty="0" smtClean="0">
                          <a:solidFill>
                            <a:srgbClr val="000000"/>
                          </a:solidFill>
                          <a:uFillTx/>
                          <a:latin typeface="Calibri"/>
                        </a:rPr>
                        <a:t>1 </a:t>
                      </a:r>
                      <a:r>
                        <a:rPr lang="ru-RU" sz="800" b="0" u="sng" strike="noStrike" spc="-1" dirty="0">
                          <a:solidFill>
                            <a:srgbClr val="000000"/>
                          </a:solidFill>
                          <a:uFillTx/>
                          <a:latin typeface="Calibri"/>
                        </a:rPr>
                        <a:t>м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ин.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155" name="Table 31"/>
          <p:cNvGraphicFramePr/>
          <p:nvPr/>
        </p:nvGraphicFramePr>
        <p:xfrm>
          <a:off x="2286000" y="2286000"/>
          <a:ext cx="1751760" cy="999720"/>
        </p:xfrm>
        <a:graphic>
          <a:graphicData uri="http://schemas.openxmlformats.org/drawingml/2006/table">
            <a:tbl>
              <a:tblPr/>
              <a:tblGrid>
                <a:gridCol w="1751760"/>
              </a:tblGrid>
              <a:tr h="249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0" strike="noStrike" spc="-1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Родитель</a:t>
                      </a:r>
                      <a:endParaRPr lang="ru-RU" sz="900" b="0" strike="noStrike" spc="-1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</a:tr>
              <a:tr h="366480">
                <a:tc>
                  <a:txBody>
                    <a:bodyPr/>
                    <a:lstStyle/>
                    <a:p>
                      <a:pPr algn="ctr" eaLnBrk="1">
                        <a:spcBef>
                          <a:spcPts val="300"/>
                        </a:spcBef>
                        <a:buClr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lang="ru-RU" sz="800" dirty="0" smtClean="0">
                          <a:solidFill>
                            <a:srgbClr val="000000"/>
                          </a:solidFill>
                          <a:latin typeface="Times New Roman" pitchFamily="16" charset="0"/>
                          <a:cs typeface="Times New Roman" pitchFamily="16" charset="0"/>
                        </a:rPr>
                        <a:t>Ориентация  в пространстве территории по указателям</a:t>
                      </a:r>
                      <a:endParaRPr lang="ru-RU" sz="800" dirty="0">
                        <a:solidFill>
                          <a:srgbClr val="000000"/>
                        </a:solidFill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>
                    <a:noFill/>
                  </a:tcPr>
                </a:tc>
              </a:tr>
              <a:tr h="3834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Параметры шага</a:t>
                      </a:r>
                      <a:endParaRPr lang="ru-RU" sz="9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800" dirty="0" smtClean="0">
                          <a:solidFill>
                            <a:srgbClr val="000000"/>
                          </a:solidFill>
                          <a:latin typeface="Times New Roman" pitchFamily="16" charset="0"/>
                          <a:cs typeface="Times New Roman" pitchFamily="16" charset="0"/>
                        </a:rPr>
                        <a:t>0,25- 3 мин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156" name="Table 32"/>
          <p:cNvGraphicFramePr/>
          <p:nvPr/>
        </p:nvGraphicFramePr>
        <p:xfrm>
          <a:off x="6500880" y="2214720"/>
          <a:ext cx="1714458" cy="1120932"/>
        </p:xfrm>
        <a:graphic>
          <a:graphicData uri="http://schemas.openxmlformats.org/drawingml/2006/table">
            <a:tbl>
              <a:tblPr/>
              <a:tblGrid>
                <a:gridCol w="1714458"/>
              </a:tblGrid>
              <a:tr h="2289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0" strike="noStrike" spc="-1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Родитель</a:t>
                      </a:r>
                      <a:endParaRPr lang="ru-RU" sz="900" b="0" strike="noStrike" spc="-1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</a:tr>
              <a:tr h="5566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dirty="0" smtClean="0">
                          <a:solidFill>
                            <a:srgbClr val="000000"/>
                          </a:solidFill>
                          <a:latin typeface="Times New Roman" pitchFamily="16" charset="0"/>
                          <a:cs typeface="Times New Roman" pitchFamily="16" charset="0"/>
                        </a:rPr>
                        <a:t>Поиск нужного кабинета или помещения по схеме и указателям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noFill/>
                  </a:tcPr>
                </a:tc>
              </a:tr>
              <a:tr h="3351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Параметры шага</a:t>
                      </a:r>
                      <a:endParaRPr lang="ru-RU" sz="8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800" b="0" u="sng" strike="noStrike" spc="-1" dirty="0" smtClean="0">
                          <a:solidFill>
                            <a:srgbClr val="000000"/>
                          </a:solidFill>
                          <a:uFillTx/>
                          <a:latin typeface="Calibri"/>
                        </a:rPr>
                        <a:t>0,25 </a:t>
                      </a:r>
                      <a:r>
                        <a:rPr lang="ru-RU" sz="800" b="0" u="sng" strike="noStrike" spc="-1" dirty="0">
                          <a:solidFill>
                            <a:srgbClr val="000000"/>
                          </a:solidFill>
                          <a:uFillTx/>
                          <a:latin typeface="Calibri"/>
                        </a:rPr>
                        <a:t>мин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–  </a:t>
                      </a:r>
                      <a:r>
                        <a:rPr lang="ru-RU" sz="800" b="0" u="sng" strike="noStrike" spc="-1" dirty="0" smtClean="0">
                          <a:solidFill>
                            <a:srgbClr val="000000"/>
                          </a:solidFill>
                          <a:uFillTx/>
                          <a:latin typeface="Calibri"/>
                        </a:rPr>
                        <a:t>1,5 </a:t>
                      </a:r>
                      <a:r>
                        <a:rPr lang="ru-RU" sz="800" b="0" u="sng" strike="noStrike" spc="-1" dirty="0">
                          <a:solidFill>
                            <a:srgbClr val="000000"/>
                          </a:solidFill>
                          <a:uFillTx/>
                          <a:latin typeface="Calibri"/>
                        </a:rPr>
                        <a:t>мин.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166" name="CustomShape 42"/>
          <p:cNvSpPr/>
          <p:nvPr/>
        </p:nvSpPr>
        <p:spPr>
          <a:xfrm>
            <a:off x="360" y="1428736"/>
            <a:ext cx="9143640" cy="5166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400" b="1" strike="noStrike" spc="-1">
                <a:solidFill>
                  <a:srgbClr val="C00000"/>
                </a:solidFill>
                <a:latin typeface="Calibri"/>
              </a:rPr>
              <a:t>Линейный способ картирования</a:t>
            </a:r>
            <a:endParaRPr lang="ru-RU" sz="1400" b="0" strike="noStrike" spc="-1">
              <a:latin typeface="Arial"/>
            </a:endParaRPr>
          </a:p>
        </p:txBody>
      </p:sp>
      <p:sp>
        <p:nvSpPr>
          <p:cNvPr id="169" name="CustomShape 45"/>
          <p:cNvSpPr/>
          <p:nvPr/>
        </p:nvSpPr>
        <p:spPr>
          <a:xfrm>
            <a:off x="6429388" y="1928802"/>
            <a:ext cx="502920" cy="36000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900" b="1" strike="noStrike" spc="-1" dirty="0">
                <a:solidFill>
                  <a:srgbClr val="FFFFFF"/>
                </a:solidFill>
                <a:latin typeface="Calibri"/>
              </a:rPr>
              <a:t>ШАГ 4</a:t>
            </a:r>
            <a:endParaRPr lang="ru-RU" sz="900" b="0" strike="noStrike" spc="-1" dirty="0">
              <a:latin typeface="Arial"/>
            </a:endParaRPr>
          </a:p>
        </p:txBody>
      </p:sp>
      <p:sp>
        <p:nvSpPr>
          <p:cNvPr id="170" name="CustomShape 46"/>
          <p:cNvSpPr/>
          <p:nvPr/>
        </p:nvSpPr>
        <p:spPr>
          <a:xfrm>
            <a:off x="428596" y="1928802"/>
            <a:ext cx="504360" cy="36000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900" b="1" strike="noStrike" spc="-1">
                <a:solidFill>
                  <a:srgbClr val="FFFFFF"/>
                </a:solidFill>
                <a:latin typeface="Calibri"/>
              </a:rPr>
              <a:t>ШАГ 1</a:t>
            </a:r>
            <a:endParaRPr lang="ru-RU" sz="900" b="0" strike="noStrike" spc="-1">
              <a:latin typeface="Arial"/>
            </a:endParaRPr>
          </a:p>
        </p:txBody>
      </p:sp>
      <p:sp>
        <p:nvSpPr>
          <p:cNvPr id="29" name="CustomShape 6"/>
          <p:cNvSpPr/>
          <p:nvPr/>
        </p:nvSpPr>
        <p:spPr>
          <a:xfrm>
            <a:off x="3881520" y="4941720"/>
            <a:ext cx="4793760" cy="119887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800" b="0" strike="noStrike" spc="-1" dirty="0">
                <a:solidFill>
                  <a:srgbClr val="000000"/>
                </a:solidFill>
                <a:latin typeface="Franklin Gothic Medium"/>
              </a:rPr>
              <a:t>Экономия: </a:t>
            </a:r>
            <a:r>
              <a:rPr lang="ru-RU" sz="1800" b="0" strike="noStrike" spc="-1" dirty="0" smtClean="0">
                <a:solidFill>
                  <a:srgbClr val="000000"/>
                </a:solidFill>
                <a:latin typeface="Franklin Gothic Medium"/>
              </a:rPr>
              <a:t>1,5 </a:t>
            </a:r>
            <a:r>
              <a:rPr lang="ru-RU" sz="1800" b="0" strike="noStrike" spc="-1" dirty="0">
                <a:solidFill>
                  <a:srgbClr val="000000"/>
                </a:solidFill>
                <a:latin typeface="Franklin Gothic Medium"/>
              </a:rPr>
              <a:t>- </a:t>
            </a:r>
            <a:r>
              <a:rPr lang="ru-RU" sz="1800" b="0" strike="noStrike" spc="-1" dirty="0" smtClean="0">
                <a:solidFill>
                  <a:srgbClr val="000000"/>
                </a:solidFill>
                <a:latin typeface="Franklin Gothic Medium"/>
              </a:rPr>
              <a:t>7 </a:t>
            </a:r>
            <a:r>
              <a:rPr lang="ru-RU" sz="1800" b="0" strike="noStrike" spc="-1" dirty="0">
                <a:solidFill>
                  <a:srgbClr val="000000"/>
                </a:solidFill>
                <a:latin typeface="Franklin Gothic Medium"/>
              </a:rPr>
              <a:t>мин.</a:t>
            </a:r>
            <a:endParaRPr lang="ru-RU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b="1" dirty="0" smtClean="0">
                <a:solidFill>
                  <a:srgbClr val="C0000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ВПП (время протекания процесса) </a:t>
            </a:r>
            <a:r>
              <a:rPr lang="ru-RU" sz="1800" b="0" strike="noStrike" spc="-1" dirty="0" smtClean="0">
                <a:solidFill>
                  <a:srgbClr val="000000"/>
                </a:solidFill>
                <a:latin typeface="Franklin Gothic Medium"/>
              </a:rPr>
              <a:t>: 1 </a:t>
            </a:r>
            <a:r>
              <a:rPr lang="ru-RU" sz="1800" b="0" strike="noStrike" spc="-1" dirty="0">
                <a:solidFill>
                  <a:srgbClr val="000000"/>
                </a:solidFill>
                <a:latin typeface="Franklin Gothic Medium"/>
              </a:rPr>
              <a:t>- </a:t>
            </a:r>
            <a:r>
              <a:rPr lang="ru-RU" sz="1800" b="0" strike="noStrike" spc="-1" dirty="0" smtClean="0">
                <a:solidFill>
                  <a:srgbClr val="000000"/>
                </a:solidFill>
                <a:latin typeface="Franklin Gothic Medium"/>
              </a:rPr>
              <a:t>6 </a:t>
            </a:r>
            <a:r>
              <a:rPr lang="ru-RU" sz="1800" b="0" strike="noStrike" spc="-1" dirty="0">
                <a:solidFill>
                  <a:srgbClr val="000000"/>
                </a:solidFill>
                <a:latin typeface="Franklin Gothic Medium"/>
              </a:rPr>
              <a:t>мин.</a:t>
            </a:r>
            <a:endParaRPr lang="ru-RU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44475" y="620713"/>
            <a:ext cx="8647113" cy="4381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 anchor="ctr"/>
          <a:lstStyle/>
          <a:p>
            <a:pPr algn="ctr"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800" b="1">
                <a:solidFill>
                  <a:srgbClr val="00000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Достигнутые результаты (было и стало) </a:t>
            </a: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206375" y="1133475"/>
            <a:ext cx="8724900" cy="5283200"/>
          </a:xfrm>
          <a:prstGeom prst="rect">
            <a:avLst/>
          </a:prstGeom>
          <a:solidFill>
            <a:srgbClr val="FFFFFF"/>
          </a:solidFill>
          <a:ln w="25560" cap="sq">
            <a:solidFill>
              <a:srgbClr val="9BBB5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250825" y="1133475"/>
            <a:ext cx="2270125" cy="393700"/>
          </a:xfrm>
          <a:prstGeom prst="rect">
            <a:avLst/>
          </a:prstGeom>
          <a:solidFill>
            <a:srgbClr val="E6E0EC"/>
          </a:solidFill>
          <a:ln w="9525" cap="flat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 b="1">
                <a:solidFill>
                  <a:srgbClr val="C0504D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Результаты проекта 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6823075" y="1674813"/>
            <a:ext cx="1363663" cy="30591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2817813" y="1403350"/>
            <a:ext cx="1304925" cy="2730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 b="1">
                <a:solidFill>
                  <a:srgbClr val="FF000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БЫЛО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6508750" y="1404938"/>
            <a:ext cx="1790700" cy="2714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 b="1">
                <a:solidFill>
                  <a:srgbClr val="E40D08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СТАЛО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6975475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8CF24C78-4A4D-42E5-8DA3-6FE98AC16017}" type="slidenum">
              <a:rPr lang="en-US" sz="1400">
                <a:solidFill>
                  <a:srgbClr val="000000"/>
                </a:solidFill>
                <a:ea typeface="DejaVu Sans Light" charset="0"/>
                <a:cs typeface="DejaVu Sans Light" charset="0"/>
              </a:rPr>
              <a:pPr eaLnBrk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7</a:t>
            </a:fld>
            <a:endParaRPr lang="en-US" sz="1400">
              <a:solidFill>
                <a:srgbClr val="000000"/>
              </a:solidFill>
              <a:ea typeface="DejaVu Sans Light" charset="0"/>
              <a:cs typeface="DejaVu Sans Light" charset="0"/>
            </a:endParaRP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681288" y="2124075"/>
            <a:ext cx="2160587" cy="34655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200" dirty="0" smtClean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Устаревшая</a:t>
            </a:r>
            <a:r>
              <a:rPr lang="en-US" sz="1200" dirty="0" smtClean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система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навигации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для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родителей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(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законных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представителей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) в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помещении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и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на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территории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детского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сада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(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указатели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расположения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объектов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).</a:t>
            </a:r>
          </a:p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 dirty="0" smtClean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В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процессе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поиска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нужного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объекта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на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территории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и в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здании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МБДОУ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родитель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(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законный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представитель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)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испытывал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затруднения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и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терял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время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на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получение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услуг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,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всвязи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с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отсутствием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указателей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.</a:t>
            </a:r>
          </a:p>
        </p:txBody>
      </p:sp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250" y="1809750"/>
            <a:ext cx="1935163" cy="16525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588" cy="15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0251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32363" y="1898650"/>
            <a:ext cx="1350962" cy="16192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6372225" y="2079625"/>
            <a:ext cx="2295525" cy="37814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Разработана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система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навигации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для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родителей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(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законных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представителей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) в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помещении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и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на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территории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детского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сада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(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указатели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расположения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объектов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).</a:t>
            </a:r>
          </a:p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 dirty="0" err="1" smtClean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Сократилось</a:t>
            </a:r>
            <a:r>
              <a:rPr lang="en-US" sz="1200" dirty="0" smtClean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время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нахождения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нужного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объекта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на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территории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  и  в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здании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МБДОУ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родителями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(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законными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представителями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)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от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1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до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7 </a:t>
            </a:r>
            <a:r>
              <a:rPr lang="en-US" sz="1200" dirty="0" err="1" smtClean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мин</a:t>
            </a:r>
            <a:r>
              <a:rPr lang="ru-RU" sz="1200" dirty="0" err="1" smtClean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ут</a:t>
            </a:r>
            <a:r>
              <a:rPr lang="ru-RU" sz="1200" dirty="0" smtClean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.</a:t>
            </a:r>
            <a:endParaRPr lang="en-US" sz="1200" dirty="0">
              <a:solidFill>
                <a:srgbClr val="002060"/>
              </a:solidFill>
              <a:latin typeface="Calibri" pitchFamily="32" charset="0"/>
              <a:ea typeface="DejaVu Sans Light" charset="0"/>
              <a:cs typeface="DejaVu Sans Light" charset="0"/>
            </a:endParaRPr>
          </a:p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 dirty="0" err="1" smtClean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Повысился</a:t>
            </a:r>
            <a:r>
              <a:rPr lang="en-US" sz="1200" dirty="0" smtClean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уровень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удовлетворенности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родителей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услугами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МБДОУ с </a:t>
            </a:r>
            <a:r>
              <a:rPr lang="en-US" sz="1200" dirty="0" smtClean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9</a:t>
            </a:r>
            <a:r>
              <a:rPr lang="ru-RU" sz="1200" dirty="0" smtClean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2</a:t>
            </a:r>
            <a:r>
              <a:rPr lang="en-US" sz="1200" dirty="0" smtClean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% </a:t>
            </a:r>
            <a:r>
              <a:rPr lang="en-US" sz="1200" dirty="0" err="1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до</a:t>
            </a:r>
            <a:r>
              <a:rPr lang="en-US" sz="1200" dirty="0">
                <a:solidFill>
                  <a:srgbClr val="002060"/>
                </a:solidFill>
                <a:latin typeface="Calibri" pitchFamily="32" charset="0"/>
                <a:ea typeface="DejaVu Sans Light" charset="0"/>
                <a:cs typeface="DejaVu Sans Light" charset="0"/>
              </a:rPr>
              <a:t> 95%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CustomShape 1"/>
          <p:cNvSpPr/>
          <p:nvPr/>
        </p:nvSpPr>
        <p:spPr>
          <a:xfrm>
            <a:off x="3500280" y="1357200"/>
            <a:ext cx="936360" cy="936360"/>
          </a:xfrm>
          <a:prstGeom prst="flowChartConnector">
            <a:avLst/>
          </a:prstGeom>
          <a:solidFill>
            <a:schemeClr val="bg1"/>
          </a:solidFill>
          <a:ln w="127080">
            <a:solidFill>
              <a:srgbClr val="3D8EB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400" b="1" strike="noStrike" spc="-1" dirty="0" smtClean="0">
                <a:solidFill>
                  <a:srgbClr val="000000"/>
                </a:solidFill>
                <a:latin typeface="Calibri"/>
              </a:rPr>
              <a:t>0,5-3</a:t>
            </a:r>
            <a:endParaRPr lang="ru-RU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400" b="1" strike="noStrike" spc="-1" dirty="0">
                <a:solidFill>
                  <a:srgbClr val="000000"/>
                </a:solidFill>
                <a:latin typeface="Calibri"/>
              </a:rPr>
              <a:t>мин</a:t>
            </a:r>
            <a:endParaRPr lang="ru-RU" sz="1400" b="0" strike="noStrike" spc="-1" dirty="0">
              <a:latin typeface="Arial"/>
            </a:endParaRPr>
          </a:p>
        </p:txBody>
      </p:sp>
      <p:sp>
        <p:nvSpPr>
          <p:cNvPr id="232" name="Line 2"/>
          <p:cNvSpPr/>
          <p:nvPr/>
        </p:nvSpPr>
        <p:spPr>
          <a:xfrm flipV="1">
            <a:off x="2217600" y="1825560"/>
            <a:ext cx="1282680" cy="4680"/>
          </a:xfrm>
          <a:prstGeom prst="line">
            <a:avLst/>
          </a:prstGeom>
          <a:ln w="28440" cap="rnd">
            <a:solidFill>
              <a:srgbClr val="3D8EB9"/>
            </a:solidFill>
            <a:round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3" name="CustomShape 3"/>
          <p:cNvSpPr/>
          <p:nvPr/>
        </p:nvSpPr>
        <p:spPr>
          <a:xfrm>
            <a:off x="142920" y="1428840"/>
            <a:ext cx="2074680" cy="802800"/>
          </a:xfrm>
          <a:prstGeom prst="rect">
            <a:avLst/>
          </a:prstGeom>
          <a:solidFill>
            <a:schemeClr val="bg1"/>
          </a:solidFill>
          <a:ln>
            <a:solidFill>
              <a:srgbClr val="3D8EB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600" b="1" strike="noStrike" spc="-1" dirty="0" smtClean="0">
                <a:solidFill>
                  <a:srgbClr val="002060"/>
                </a:solidFill>
                <a:latin typeface="Calibri"/>
              </a:rPr>
              <a:t>Изучение информации при входе(мин.)</a:t>
            </a:r>
            <a:endParaRPr lang="ru-RU" sz="1600" b="0" strike="noStrike" spc="-1" dirty="0">
              <a:latin typeface="Arial"/>
            </a:endParaRPr>
          </a:p>
        </p:txBody>
      </p:sp>
      <p:sp>
        <p:nvSpPr>
          <p:cNvPr id="234" name="Line 4"/>
          <p:cNvSpPr/>
          <p:nvPr/>
        </p:nvSpPr>
        <p:spPr>
          <a:xfrm>
            <a:off x="4563720" y="1522080"/>
            <a:ext cx="0" cy="5180040"/>
          </a:xfrm>
          <a:prstGeom prst="line">
            <a:avLst/>
          </a:prstGeom>
          <a:ln w="25560">
            <a:solidFill>
              <a:srgbClr val="4A7EBB"/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5" name="CustomShape 5"/>
          <p:cNvSpPr/>
          <p:nvPr/>
        </p:nvSpPr>
        <p:spPr>
          <a:xfrm>
            <a:off x="3571920" y="2643120"/>
            <a:ext cx="906120" cy="826560"/>
          </a:xfrm>
          <a:prstGeom prst="flowChartConnector">
            <a:avLst/>
          </a:prstGeom>
          <a:solidFill>
            <a:schemeClr val="bg1"/>
          </a:solidFill>
          <a:ln w="127080">
            <a:solidFill>
              <a:srgbClr val="3D8EB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400" b="1" strike="noStrike" spc="-1" dirty="0" smtClean="0">
                <a:solidFill>
                  <a:srgbClr val="000000"/>
                </a:solidFill>
                <a:latin typeface="Calibri"/>
              </a:rPr>
              <a:t>1-4 </a:t>
            </a:r>
            <a:r>
              <a:rPr lang="ru-RU" sz="1400" b="1" strike="noStrike" spc="-1" dirty="0">
                <a:solidFill>
                  <a:srgbClr val="000000"/>
                </a:solidFill>
                <a:latin typeface="Calibri"/>
              </a:rPr>
              <a:t>мин</a:t>
            </a:r>
            <a:endParaRPr lang="ru-RU" sz="1400" b="0" strike="noStrike" spc="-1" dirty="0">
              <a:latin typeface="Arial"/>
            </a:endParaRPr>
          </a:p>
        </p:txBody>
      </p:sp>
      <p:sp>
        <p:nvSpPr>
          <p:cNvPr id="237" name="Line 7"/>
          <p:cNvSpPr/>
          <p:nvPr/>
        </p:nvSpPr>
        <p:spPr>
          <a:xfrm>
            <a:off x="2214360" y="3071520"/>
            <a:ext cx="1328760" cy="0"/>
          </a:xfrm>
          <a:prstGeom prst="line">
            <a:avLst/>
          </a:prstGeom>
          <a:ln w="28440" cap="rnd">
            <a:solidFill>
              <a:srgbClr val="3D8EB9"/>
            </a:solidFill>
            <a:round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8" name="Line 8"/>
          <p:cNvSpPr/>
          <p:nvPr/>
        </p:nvSpPr>
        <p:spPr>
          <a:xfrm flipH="1">
            <a:off x="158400" y="2469960"/>
            <a:ext cx="4373640" cy="0"/>
          </a:xfrm>
          <a:prstGeom prst="line">
            <a:avLst/>
          </a:prstGeom>
          <a:ln w="25560">
            <a:solidFill>
              <a:srgbClr val="4A7EBB"/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9" name="Line 9"/>
          <p:cNvSpPr/>
          <p:nvPr/>
        </p:nvSpPr>
        <p:spPr>
          <a:xfrm flipH="1">
            <a:off x="7920" y="6638760"/>
            <a:ext cx="4460760" cy="0"/>
          </a:xfrm>
          <a:prstGeom prst="line">
            <a:avLst/>
          </a:prstGeom>
          <a:ln w="25560">
            <a:solidFill>
              <a:srgbClr val="4A7EBB"/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0" name="Line 10"/>
          <p:cNvSpPr/>
          <p:nvPr/>
        </p:nvSpPr>
        <p:spPr>
          <a:xfrm flipH="1">
            <a:off x="4640040" y="6630840"/>
            <a:ext cx="4371840" cy="0"/>
          </a:xfrm>
          <a:prstGeom prst="line">
            <a:avLst/>
          </a:prstGeom>
          <a:ln w="25560">
            <a:solidFill>
              <a:srgbClr val="4A7EBB"/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1" name="CustomShape 11"/>
          <p:cNvSpPr/>
          <p:nvPr/>
        </p:nvSpPr>
        <p:spPr>
          <a:xfrm>
            <a:off x="114480" y="-73080"/>
            <a:ext cx="9053280" cy="764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500" b="1" strike="noStrike" cap="all" spc="-1">
                <a:solidFill>
                  <a:srgbClr val="000000"/>
                </a:solidFill>
                <a:latin typeface="Calibri"/>
              </a:rPr>
              <a:t>Достигнутые результаты (было и стало) </a:t>
            </a:r>
            <a:endParaRPr lang="ru-RU" sz="2500" b="0" strike="noStrike" spc="-1">
              <a:latin typeface="Arial"/>
            </a:endParaRPr>
          </a:p>
        </p:txBody>
      </p:sp>
      <p:sp>
        <p:nvSpPr>
          <p:cNvPr id="242" name="CustomShape 12"/>
          <p:cNvSpPr/>
          <p:nvPr/>
        </p:nvSpPr>
        <p:spPr>
          <a:xfrm>
            <a:off x="3643200" y="3786120"/>
            <a:ext cx="755280" cy="755280"/>
          </a:xfrm>
          <a:prstGeom prst="flowChartConnector">
            <a:avLst/>
          </a:prstGeom>
          <a:solidFill>
            <a:schemeClr val="bg1"/>
          </a:solidFill>
          <a:ln w="127080">
            <a:solidFill>
              <a:srgbClr val="3D8EB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400" b="1" strike="noStrike" spc="-1" dirty="0" smtClean="0">
                <a:solidFill>
                  <a:srgbClr val="000000"/>
                </a:solidFill>
                <a:latin typeface="Calibri"/>
              </a:rPr>
              <a:t>0,5-3</a:t>
            </a:r>
            <a:endParaRPr lang="ru-RU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400" b="1" strike="noStrike" spc="-1" dirty="0">
                <a:solidFill>
                  <a:srgbClr val="000000"/>
                </a:solidFill>
                <a:latin typeface="Calibri"/>
              </a:rPr>
              <a:t>мин</a:t>
            </a:r>
            <a:endParaRPr lang="ru-RU" sz="1400" b="0" strike="noStrike" spc="-1" dirty="0">
              <a:latin typeface="Arial"/>
            </a:endParaRPr>
          </a:p>
        </p:txBody>
      </p:sp>
      <p:sp>
        <p:nvSpPr>
          <p:cNvPr id="243" name="CustomShape 13"/>
          <p:cNvSpPr/>
          <p:nvPr/>
        </p:nvSpPr>
        <p:spPr>
          <a:xfrm>
            <a:off x="142920" y="3786120"/>
            <a:ext cx="2082600" cy="766440"/>
          </a:xfrm>
          <a:prstGeom prst="rect">
            <a:avLst/>
          </a:prstGeom>
          <a:noFill/>
          <a:ln>
            <a:solidFill>
              <a:srgbClr val="3D8EB9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600" b="1" strike="noStrike" spc="-1" dirty="0" smtClean="0">
                <a:solidFill>
                  <a:srgbClr val="002060"/>
                </a:solidFill>
                <a:latin typeface="Calibri"/>
              </a:rPr>
              <a:t>Поиск входа в здание</a:t>
            </a:r>
            <a:endParaRPr lang="ru-RU" sz="1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600" b="1" strike="noStrike" spc="-1" dirty="0">
                <a:solidFill>
                  <a:srgbClr val="002060"/>
                </a:solidFill>
                <a:latin typeface="Calibri"/>
              </a:rPr>
              <a:t>(мин.)</a:t>
            </a:r>
            <a:endParaRPr lang="ru-RU" sz="1600" b="0" strike="noStrike" spc="-1" dirty="0">
              <a:latin typeface="Arial"/>
            </a:endParaRPr>
          </a:p>
        </p:txBody>
      </p:sp>
      <p:sp>
        <p:nvSpPr>
          <p:cNvPr id="244" name="Line 14"/>
          <p:cNvSpPr/>
          <p:nvPr/>
        </p:nvSpPr>
        <p:spPr>
          <a:xfrm>
            <a:off x="2214360" y="4143240"/>
            <a:ext cx="1357200" cy="1440"/>
          </a:xfrm>
          <a:prstGeom prst="line">
            <a:avLst/>
          </a:prstGeom>
          <a:ln w="28440" cap="rnd">
            <a:solidFill>
              <a:srgbClr val="3D8EB9"/>
            </a:solidFill>
            <a:round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5" name="CustomShape 15"/>
          <p:cNvSpPr/>
          <p:nvPr/>
        </p:nvSpPr>
        <p:spPr>
          <a:xfrm>
            <a:off x="8072640" y="1357200"/>
            <a:ext cx="936360" cy="936360"/>
          </a:xfrm>
          <a:prstGeom prst="flowChartConnector">
            <a:avLst/>
          </a:prstGeom>
          <a:solidFill>
            <a:schemeClr val="bg1"/>
          </a:solidFill>
          <a:ln w="127080">
            <a:solidFill>
              <a:srgbClr val="3D8EB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400" b="1" strike="noStrike" spc="-1" dirty="0" smtClean="0">
                <a:solidFill>
                  <a:srgbClr val="000000"/>
                </a:solidFill>
                <a:latin typeface="Calibri"/>
              </a:rPr>
              <a:t>0,25-0,5</a:t>
            </a:r>
            <a:endParaRPr lang="ru-RU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400" b="1" strike="noStrike" spc="-1" dirty="0">
                <a:solidFill>
                  <a:srgbClr val="000000"/>
                </a:solidFill>
                <a:latin typeface="Calibri"/>
              </a:rPr>
              <a:t>мин</a:t>
            </a:r>
            <a:endParaRPr lang="ru-RU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400" b="0" strike="noStrike" spc="-1" dirty="0">
              <a:latin typeface="Arial"/>
            </a:endParaRPr>
          </a:p>
        </p:txBody>
      </p:sp>
      <p:sp>
        <p:nvSpPr>
          <p:cNvPr id="246" name="Line 16"/>
          <p:cNvSpPr/>
          <p:nvPr/>
        </p:nvSpPr>
        <p:spPr>
          <a:xfrm>
            <a:off x="7011720" y="1904760"/>
            <a:ext cx="1030320" cy="0"/>
          </a:xfrm>
          <a:prstGeom prst="line">
            <a:avLst/>
          </a:prstGeom>
          <a:ln w="28440" cap="rnd">
            <a:solidFill>
              <a:srgbClr val="3D8EB9"/>
            </a:solidFill>
            <a:round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8" name="Line 18"/>
          <p:cNvSpPr/>
          <p:nvPr/>
        </p:nvSpPr>
        <p:spPr>
          <a:xfrm flipH="1">
            <a:off x="4663800" y="2469960"/>
            <a:ext cx="4373640" cy="0"/>
          </a:xfrm>
          <a:prstGeom prst="line">
            <a:avLst/>
          </a:prstGeom>
          <a:ln w="25560">
            <a:solidFill>
              <a:srgbClr val="4A7EBB"/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9" name="CustomShape 19"/>
          <p:cNvSpPr/>
          <p:nvPr/>
        </p:nvSpPr>
        <p:spPr>
          <a:xfrm>
            <a:off x="8215200" y="2643120"/>
            <a:ext cx="755280" cy="826560"/>
          </a:xfrm>
          <a:prstGeom prst="flowChartConnector">
            <a:avLst/>
          </a:prstGeom>
          <a:solidFill>
            <a:schemeClr val="bg1"/>
          </a:solidFill>
          <a:ln w="127080">
            <a:solidFill>
              <a:srgbClr val="3D8EB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400" b="1" strike="noStrike" spc="-1" dirty="0" smtClean="0">
                <a:solidFill>
                  <a:srgbClr val="000000"/>
                </a:solidFill>
                <a:latin typeface="Calibri"/>
              </a:rPr>
              <a:t>0,25- 3</a:t>
            </a:r>
            <a:endParaRPr lang="ru-RU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400" b="1" strike="noStrike" spc="-1" dirty="0">
                <a:solidFill>
                  <a:srgbClr val="000000"/>
                </a:solidFill>
                <a:latin typeface="Calibri"/>
              </a:rPr>
              <a:t>мин.</a:t>
            </a:r>
            <a:endParaRPr lang="ru-RU" sz="1400" b="0" strike="noStrike" spc="-1" dirty="0">
              <a:latin typeface="Arial"/>
            </a:endParaRPr>
          </a:p>
        </p:txBody>
      </p:sp>
      <p:sp>
        <p:nvSpPr>
          <p:cNvPr id="251" name="Line 21"/>
          <p:cNvSpPr/>
          <p:nvPr/>
        </p:nvSpPr>
        <p:spPr>
          <a:xfrm flipV="1">
            <a:off x="7072200" y="3056400"/>
            <a:ext cx="1143000" cy="15120"/>
          </a:xfrm>
          <a:prstGeom prst="line">
            <a:avLst/>
          </a:prstGeom>
          <a:ln w="28440" cap="rnd">
            <a:solidFill>
              <a:srgbClr val="3D8EB9"/>
            </a:solidFill>
            <a:round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2" name="CustomShape 22"/>
          <p:cNvSpPr/>
          <p:nvPr/>
        </p:nvSpPr>
        <p:spPr>
          <a:xfrm>
            <a:off x="8215200" y="3857760"/>
            <a:ext cx="755280" cy="755280"/>
          </a:xfrm>
          <a:prstGeom prst="flowChartConnector">
            <a:avLst/>
          </a:prstGeom>
          <a:solidFill>
            <a:schemeClr val="bg1"/>
          </a:solidFill>
          <a:ln w="127080">
            <a:solidFill>
              <a:srgbClr val="3D8EB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400" b="1" strike="noStrike" spc="-1" dirty="0" smtClean="0">
                <a:solidFill>
                  <a:srgbClr val="000000"/>
                </a:solidFill>
                <a:latin typeface="Calibri"/>
              </a:rPr>
              <a:t>0,25-1</a:t>
            </a:r>
            <a:endParaRPr lang="ru-RU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400" b="1" strike="noStrike" spc="-1" dirty="0">
                <a:solidFill>
                  <a:srgbClr val="000000"/>
                </a:solidFill>
                <a:latin typeface="Calibri"/>
              </a:rPr>
              <a:t>мин</a:t>
            </a:r>
            <a:endParaRPr lang="ru-RU" sz="1400" b="0" strike="noStrike" spc="-1" dirty="0">
              <a:latin typeface="Arial"/>
            </a:endParaRPr>
          </a:p>
        </p:txBody>
      </p:sp>
      <p:sp>
        <p:nvSpPr>
          <p:cNvPr id="253" name="CustomShape 23"/>
          <p:cNvSpPr/>
          <p:nvPr/>
        </p:nvSpPr>
        <p:spPr>
          <a:xfrm>
            <a:off x="4714920" y="3714840"/>
            <a:ext cx="2285640" cy="928440"/>
          </a:xfrm>
          <a:prstGeom prst="rect">
            <a:avLst/>
          </a:prstGeom>
          <a:noFill/>
          <a:ln>
            <a:solidFill>
              <a:srgbClr val="3D8EB9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550" b="1" strike="noStrike" spc="-1" dirty="0" smtClean="0">
                <a:solidFill>
                  <a:srgbClr val="002060"/>
                </a:solidFill>
                <a:latin typeface="Calibri"/>
              </a:rPr>
              <a:t>Поиск входа в здание</a:t>
            </a:r>
            <a:endParaRPr lang="ru-RU" sz="155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550" b="1" strike="noStrike" spc="-1" dirty="0">
                <a:solidFill>
                  <a:srgbClr val="002060"/>
                </a:solidFill>
                <a:latin typeface="Calibri"/>
              </a:rPr>
              <a:t>(мин.)</a:t>
            </a:r>
            <a:endParaRPr lang="ru-RU" sz="1550" b="0" strike="noStrike" spc="-1" dirty="0">
              <a:latin typeface="Arial"/>
            </a:endParaRPr>
          </a:p>
        </p:txBody>
      </p:sp>
      <p:sp>
        <p:nvSpPr>
          <p:cNvPr id="254" name="CustomShape 24"/>
          <p:cNvSpPr/>
          <p:nvPr/>
        </p:nvSpPr>
        <p:spPr>
          <a:xfrm>
            <a:off x="0" y="476280"/>
            <a:ext cx="9143640" cy="6337080"/>
          </a:xfrm>
          <a:prstGeom prst="rect">
            <a:avLst/>
          </a:prstGeom>
          <a:noFill/>
          <a:ln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</p:sp>
      <p:sp>
        <p:nvSpPr>
          <p:cNvPr id="255" name="CustomShape 25"/>
          <p:cNvSpPr/>
          <p:nvPr/>
        </p:nvSpPr>
        <p:spPr>
          <a:xfrm>
            <a:off x="250920" y="739800"/>
            <a:ext cx="1320480" cy="333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600" b="0" strike="noStrike" spc="-1" dirty="0">
                <a:solidFill>
                  <a:srgbClr val="FF0000"/>
                </a:solidFill>
                <a:latin typeface="Calibri"/>
              </a:rPr>
              <a:t>БЫЛО</a:t>
            </a:r>
            <a:endParaRPr lang="ru-RU" sz="1600" b="0" strike="noStrike" spc="-1" dirty="0">
              <a:latin typeface="Arial"/>
            </a:endParaRPr>
          </a:p>
        </p:txBody>
      </p:sp>
      <p:sp>
        <p:nvSpPr>
          <p:cNvPr id="256" name="CustomShape 26"/>
          <p:cNvSpPr/>
          <p:nvPr/>
        </p:nvSpPr>
        <p:spPr>
          <a:xfrm>
            <a:off x="4932360" y="649440"/>
            <a:ext cx="1275840" cy="333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600" b="0" strike="noStrike" spc="-1">
                <a:solidFill>
                  <a:srgbClr val="92D050"/>
                </a:solidFill>
                <a:latin typeface="Calibri"/>
              </a:rPr>
              <a:t>СТАЛО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257" name="CustomShape 27"/>
          <p:cNvSpPr/>
          <p:nvPr/>
        </p:nvSpPr>
        <p:spPr>
          <a:xfrm>
            <a:off x="142920" y="4857840"/>
            <a:ext cx="2082600" cy="1499760"/>
          </a:xfrm>
          <a:prstGeom prst="rect">
            <a:avLst/>
          </a:prstGeom>
          <a:noFill/>
          <a:ln>
            <a:solidFill>
              <a:srgbClr val="3D8EB9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600" b="1" strike="noStrike" spc="-1" dirty="0" smtClean="0">
                <a:solidFill>
                  <a:srgbClr val="002060"/>
                </a:solidFill>
                <a:latin typeface="Calibri"/>
              </a:rPr>
              <a:t>Поиск нужного кабинета или помещения</a:t>
            </a:r>
            <a:endParaRPr lang="ru-RU" sz="1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600" b="1" strike="noStrike" spc="-1" dirty="0">
                <a:solidFill>
                  <a:srgbClr val="002060"/>
                </a:solidFill>
                <a:latin typeface="Calibri"/>
              </a:rPr>
              <a:t>(мин.)</a:t>
            </a:r>
            <a:endParaRPr lang="ru-RU" sz="1600" b="0" strike="noStrike" spc="-1" dirty="0">
              <a:latin typeface="Arial"/>
            </a:endParaRPr>
          </a:p>
        </p:txBody>
      </p:sp>
      <p:sp>
        <p:nvSpPr>
          <p:cNvPr id="258" name="CustomShape 28"/>
          <p:cNvSpPr/>
          <p:nvPr/>
        </p:nvSpPr>
        <p:spPr>
          <a:xfrm>
            <a:off x="4714920" y="4857840"/>
            <a:ext cx="2285640" cy="1571400"/>
          </a:xfrm>
          <a:prstGeom prst="rect">
            <a:avLst/>
          </a:prstGeom>
          <a:noFill/>
          <a:ln>
            <a:solidFill>
              <a:srgbClr val="3D8EB9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600" b="1" strike="noStrike" spc="-1" dirty="0" smtClean="0">
                <a:solidFill>
                  <a:srgbClr val="002060"/>
                </a:solidFill>
                <a:latin typeface="Calibri"/>
              </a:rPr>
              <a:t>Поиск нужного кабинета или помещения</a:t>
            </a:r>
            <a:endParaRPr lang="ru-RU" sz="1600" spc="-1" dirty="0"/>
          </a:p>
          <a:p>
            <a:pPr algn="ctr">
              <a:lnSpc>
                <a:spcPct val="100000"/>
              </a:lnSpc>
            </a:pPr>
            <a:r>
              <a:rPr lang="ru-RU" sz="1600" b="1" strike="noStrike" spc="-1" dirty="0" smtClean="0">
                <a:solidFill>
                  <a:srgbClr val="002060"/>
                </a:solidFill>
                <a:latin typeface="Calibri"/>
              </a:rPr>
              <a:t>(</a:t>
            </a:r>
            <a:r>
              <a:rPr lang="ru-RU" sz="1600" b="1" strike="noStrike" spc="-1" dirty="0">
                <a:solidFill>
                  <a:srgbClr val="002060"/>
                </a:solidFill>
                <a:latin typeface="Calibri"/>
              </a:rPr>
              <a:t>мин.)</a:t>
            </a:r>
            <a:endParaRPr lang="ru-RU" sz="1600" b="0" strike="noStrike" spc="-1" dirty="0">
              <a:latin typeface="Arial"/>
            </a:endParaRPr>
          </a:p>
        </p:txBody>
      </p:sp>
      <p:sp>
        <p:nvSpPr>
          <p:cNvPr id="259" name="Line 29"/>
          <p:cNvSpPr/>
          <p:nvPr/>
        </p:nvSpPr>
        <p:spPr>
          <a:xfrm>
            <a:off x="2214360" y="5643360"/>
            <a:ext cx="1428840" cy="20520"/>
          </a:xfrm>
          <a:prstGeom prst="line">
            <a:avLst/>
          </a:prstGeom>
          <a:ln w="28440" cap="rnd">
            <a:solidFill>
              <a:srgbClr val="3D8EB9"/>
            </a:solidFill>
            <a:round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0" name="Line 30"/>
          <p:cNvSpPr/>
          <p:nvPr/>
        </p:nvSpPr>
        <p:spPr>
          <a:xfrm>
            <a:off x="7000560" y="5643360"/>
            <a:ext cx="1185840" cy="1800"/>
          </a:xfrm>
          <a:prstGeom prst="line">
            <a:avLst/>
          </a:prstGeom>
          <a:ln w="28440" cap="rnd">
            <a:solidFill>
              <a:srgbClr val="3D8EB9"/>
            </a:solidFill>
            <a:round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1" name="CustomShape 31"/>
          <p:cNvSpPr/>
          <p:nvPr/>
        </p:nvSpPr>
        <p:spPr>
          <a:xfrm>
            <a:off x="3643200" y="5286240"/>
            <a:ext cx="755280" cy="755280"/>
          </a:xfrm>
          <a:prstGeom prst="flowChartConnector">
            <a:avLst/>
          </a:prstGeom>
          <a:solidFill>
            <a:schemeClr val="bg1"/>
          </a:solidFill>
          <a:ln w="127080">
            <a:solidFill>
              <a:srgbClr val="3D8EB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400" b="1" strike="noStrike" spc="-1" dirty="0" smtClean="0">
                <a:solidFill>
                  <a:srgbClr val="000000"/>
                </a:solidFill>
                <a:latin typeface="Calibri"/>
              </a:rPr>
              <a:t>0,5-3</a:t>
            </a:r>
            <a:endParaRPr lang="ru-RU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400" b="1" strike="noStrike" spc="-1" dirty="0">
                <a:solidFill>
                  <a:srgbClr val="000000"/>
                </a:solidFill>
                <a:latin typeface="Calibri"/>
              </a:rPr>
              <a:t>мин</a:t>
            </a:r>
            <a:endParaRPr lang="ru-RU" sz="1400" b="0" strike="noStrike" spc="-1" dirty="0">
              <a:latin typeface="Arial"/>
            </a:endParaRPr>
          </a:p>
        </p:txBody>
      </p:sp>
      <p:sp>
        <p:nvSpPr>
          <p:cNvPr id="262" name="CustomShape 32"/>
          <p:cNvSpPr/>
          <p:nvPr/>
        </p:nvSpPr>
        <p:spPr>
          <a:xfrm>
            <a:off x="8215200" y="5286240"/>
            <a:ext cx="755280" cy="755280"/>
          </a:xfrm>
          <a:prstGeom prst="flowChartConnector">
            <a:avLst/>
          </a:prstGeom>
          <a:solidFill>
            <a:schemeClr val="bg1"/>
          </a:solidFill>
          <a:ln w="127080">
            <a:solidFill>
              <a:srgbClr val="3D8EB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400" b="1" strike="noStrike" spc="-1" dirty="0" smtClean="0">
                <a:solidFill>
                  <a:srgbClr val="000000"/>
                </a:solidFill>
                <a:latin typeface="Calibri"/>
              </a:rPr>
              <a:t>0,25-1,5</a:t>
            </a:r>
            <a:endParaRPr lang="ru-RU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400" b="1" strike="noStrike" spc="-1" dirty="0">
                <a:solidFill>
                  <a:srgbClr val="000000"/>
                </a:solidFill>
                <a:latin typeface="Calibri"/>
              </a:rPr>
              <a:t>мин</a:t>
            </a:r>
            <a:endParaRPr lang="ru-RU" sz="1400" b="0" strike="noStrike" spc="-1" dirty="0">
              <a:latin typeface="Arial"/>
            </a:endParaRPr>
          </a:p>
        </p:txBody>
      </p:sp>
      <p:sp>
        <p:nvSpPr>
          <p:cNvPr id="263" name="TextShape 33"/>
          <p:cNvSpPr txBox="1"/>
          <p:nvPr/>
        </p:nvSpPr>
        <p:spPr>
          <a:xfrm>
            <a:off x="8715240" y="6376320"/>
            <a:ext cx="36612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87E08495-9E8B-4D59-9C96-D324EDF08220}" type="slidenum">
              <a:rPr lang="ru-RU" sz="1400" b="0" strike="noStrike" spc="-1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8</a:t>
            </a:fld>
            <a:endParaRPr lang="ru-RU" sz="1400" b="0" strike="noStrike" spc="-1">
              <a:latin typeface="Times New Roman"/>
            </a:endParaRPr>
          </a:p>
        </p:txBody>
      </p:sp>
      <p:sp>
        <p:nvSpPr>
          <p:cNvPr id="264" name="Line 34"/>
          <p:cNvSpPr/>
          <p:nvPr/>
        </p:nvSpPr>
        <p:spPr>
          <a:xfrm>
            <a:off x="6929280" y="4286160"/>
            <a:ext cx="1328760" cy="0"/>
          </a:xfrm>
          <a:prstGeom prst="line">
            <a:avLst/>
          </a:prstGeom>
          <a:ln w="28440" cap="rnd">
            <a:solidFill>
              <a:srgbClr val="3D8EB9"/>
            </a:solidFill>
            <a:round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" name="CustomShape 3"/>
          <p:cNvSpPr/>
          <p:nvPr/>
        </p:nvSpPr>
        <p:spPr>
          <a:xfrm>
            <a:off x="4929190" y="1428736"/>
            <a:ext cx="2074680" cy="802800"/>
          </a:xfrm>
          <a:prstGeom prst="rect">
            <a:avLst/>
          </a:prstGeom>
          <a:solidFill>
            <a:schemeClr val="bg1"/>
          </a:solidFill>
          <a:ln>
            <a:solidFill>
              <a:srgbClr val="3D8EB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600" b="1" strike="noStrike" spc="-1" dirty="0" smtClean="0">
                <a:solidFill>
                  <a:srgbClr val="002060"/>
                </a:solidFill>
                <a:latin typeface="Calibri"/>
              </a:rPr>
              <a:t>Изучение информации при входе(мин.)</a:t>
            </a:r>
            <a:endParaRPr lang="ru-RU" sz="1600" b="0" strike="noStrike" spc="-1" dirty="0">
              <a:latin typeface="Arial"/>
            </a:endParaRPr>
          </a:p>
        </p:txBody>
      </p:sp>
      <p:sp>
        <p:nvSpPr>
          <p:cNvPr id="40" name="CustomShape 13"/>
          <p:cNvSpPr/>
          <p:nvPr/>
        </p:nvSpPr>
        <p:spPr>
          <a:xfrm>
            <a:off x="142844" y="2643182"/>
            <a:ext cx="2082600" cy="928694"/>
          </a:xfrm>
          <a:prstGeom prst="rect">
            <a:avLst/>
          </a:prstGeom>
          <a:noFill/>
          <a:ln>
            <a:solidFill>
              <a:srgbClr val="3D8EB9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600" b="1" strike="noStrike" spc="-1" dirty="0" smtClean="0">
                <a:solidFill>
                  <a:srgbClr val="002060"/>
                </a:solidFill>
                <a:latin typeface="Calibri"/>
              </a:rPr>
              <a:t>Ориентация в пространстве территории</a:t>
            </a:r>
            <a:endParaRPr lang="ru-RU" sz="1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600" b="1" strike="noStrike" spc="-1" dirty="0">
                <a:solidFill>
                  <a:srgbClr val="002060"/>
                </a:solidFill>
                <a:latin typeface="Calibri"/>
              </a:rPr>
              <a:t>(мин.)</a:t>
            </a:r>
            <a:endParaRPr lang="ru-RU" sz="1600" b="0" strike="noStrike" spc="-1" dirty="0">
              <a:latin typeface="Arial"/>
            </a:endParaRPr>
          </a:p>
        </p:txBody>
      </p:sp>
      <p:sp>
        <p:nvSpPr>
          <p:cNvPr id="42" name="CustomShape 13"/>
          <p:cNvSpPr/>
          <p:nvPr/>
        </p:nvSpPr>
        <p:spPr>
          <a:xfrm>
            <a:off x="4929190" y="2643182"/>
            <a:ext cx="2082600" cy="928694"/>
          </a:xfrm>
          <a:prstGeom prst="rect">
            <a:avLst/>
          </a:prstGeom>
          <a:noFill/>
          <a:ln>
            <a:solidFill>
              <a:srgbClr val="3D8EB9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600" b="1" strike="noStrike" spc="-1" dirty="0" smtClean="0">
                <a:solidFill>
                  <a:srgbClr val="002060"/>
                </a:solidFill>
                <a:latin typeface="Calibri"/>
              </a:rPr>
              <a:t>Ориентация в пространстве территории</a:t>
            </a:r>
            <a:endParaRPr lang="ru-RU" sz="1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600" b="1" strike="noStrike" spc="-1" dirty="0">
                <a:solidFill>
                  <a:srgbClr val="002060"/>
                </a:solidFill>
                <a:latin typeface="Calibri"/>
              </a:rPr>
              <a:t>(мин.)</a:t>
            </a:r>
            <a:endParaRPr lang="ru-RU" sz="16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TextShape 1"/>
          <p:cNvSpPr txBox="1"/>
          <p:nvPr/>
        </p:nvSpPr>
        <p:spPr>
          <a:xfrm>
            <a:off x="428760" y="1143000"/>
            <a:ext cx="8229240" cy="39787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343080" indent="-342720" algn="ctr">
              <a:lnSpc>
                <a:spcPct val="100000"/>
              </a:lnSpc>
              <a:spcBef>
                <a:spcPts val="479"/>
              </a:spcBef>
            </a:pPr>
            <a:r>
              <a:rPr lang="ru-RU" sz="2400" b="1" strike="noStrike" spc="-1">
                <a:solidFill>
                  <a:srgbClr val="002060"/>
                </a:solidFill>
                <a:latin typeface="Calibri"/>
              </a:rPr>
              <a:t>Время протекания процесса:</a:t>
            </a:r>
            <a:r>
              <a:rPr lang="ru-RU" sz="2400" b="1" strike="noStrike" spc="-1">
                <a:solidFill>
                  <a:srgbClr val="002060"/>
                </a:solidFill>
                <a:latin typeface="Franklin Gothic Book"/>
              </a:rPr>
              <a:t> </a:t>
            </a:r>
            <a:endParaRPr lang="ru-RU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6" name="TextShape 2"/>
          <p:cNvSpPr txBox="1"/>
          <p:nvPr/>
        </p:nvSpPr>
        <p:spPr>
          <a:xfrm>
            <a:off x="457200" y="274680"/>
            <a:ext cx="8229240" cy="6537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strike="noStrike" spc="-1">
                <a:solidFill>
                  <a:srgbClr val="000000"/>
                </a:solidFill>
                <a:latin typeface="Calibri"/>
              </a:rPr>
              <a:t>Достигнутые результаты (было и стало) 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7" name="CustomShape 3"/>
          <p:cNvSpPr/>
          <p:nvPr/>
        </p:nvSpPr>
        <p:spPr>
          <a:xfrm>
            <a:off x="714240" y="2071800"/>
            <a:ext cx="3714480" cy="166053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strike="noStrike" spc="-1" dirty="0">
                <a:solidFill>
                  <a:srgbClr val="0070C0"/>
                </a:solidFill>
                <a:latin typeface="Calibri"/>
              </a:rPr>
              <a:t>БЫЛО</a:t>
            </a:r>
            <a:r>
              <a:rPr lang="ru-RU" sz="2800" b="0" strike="noStrike" spc="-1" dirty="0">
                <a:solidFill>
                  <a:srgbClr val="0070C0"/>
                </a:solidFill>
                <a:latin typeface="Calibri"/>
              </a:rPr>
              <a:t>:</a:t>
            </a:r>
            <a:endParaRPr lang="ru-RU" sz="2800" b="0" strike="noStrike" spc="-1" dirty="0"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lang="ru-RU" sz="2800" b="0" strike="noStrike" spc="-1" dirty="0">
                <a:solidFill>
                  <a:srgbClr val="0070C0"/>
                </a:solidFill>
                <a:latin typeface="Calibri"/>
              </a:rPr>
              <a:t> </a:t>
            </a:r>
            <a:r>
              <a:rPr lang="ru-RU" sz="2800" b="1" strike="noStrike" spc="-1" dirty="0" smtClean="0">
                <a:solidFill>
                  <a:srgbClr val="0070C0"/>
                </a:solidFill>
                <a:latin typeface="Calibri"/>
              </a:rPr>
              <a:t>2,5 </a:t>
            </a:r>
            <a:r>
              <a:rPr lang="ru-RU" sz="2800" b="1" strike="noStrike" spc="-1" dirty="0">
                <a:solidFill>
                  <a:srgbClr val="0070C0"/>
                </a:solidFill>
                <a:latin typeface="Calibri"/>
              </a:rPr>
              <a:t>мин. - </a:t>
            </a:r>
            <a:r>
              <a:rPr lang="ru-RU" sz="2800" b="1" strike="noStrike" spc="-1" dirty="0" smtClean="0">
                <a:solidFill>
                  <a:srgbClr val="0070C0"/>
                </a:solidFill>
                <a:latin typeface="Calibri"/>
              </a:rPr>
              <a:t>13 </a:t>
            </a:r>
            <a:r>
              <a:rPr lang="ru-RU" sz="2800" b="1" strike="noStrike" spc="-1" dirty="0">
                <a:solidFill>
                  <a:srgbClr val="0070C0"/>
                </a:solidFill>
                <a:latin typeface="Calibri"/>
              </a:rPr>
              <a:t>мин.</a:t>
            </a:r>
            <a:r>
              <a:rPr lang="ru-RU" sz="2800" b="1" strike="noStrike" spc="-1" dirty="0">
                <a:solidFill>
                  <a:srgbClr val="9BBB59"/>
                </a:solidFill>
                <a:latin typeface="Calibri"/>
              </a:rPr>
              <a:t> </a:t>
            </a:r>
            <a:endParaRPr lang="ru-RU" sz="2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800" b="0" strike="noStrike" spc="-1" dirty="0">
                <a:solidFill>
                  <a:srgbClr val="9BBB59"/>
                </a:solidFill>
                <a:latin typeface="Arial"/>
              </a:rPr>
              <a:t> </a:t>
            </a:r>
            <a:endParaRPr lang="ru-RU" sz="1800" b="0" strike="noStrike" spc="-1" dirty="0">
              <a:latin typeface="Arial"/>
            </a:endParaRPr>
          </a:p>
        </p:txBody>
      </p:sp>
      <p:sp>
        <p:nvSpPr>
          <p:cNvPr id="268" name="CustomShape 4"/>
          <p:cNvSpPr/>
          <p:nvPr/>
        </p:nvSpPr>
        <p:spPr>
          <a:xfrm>
            <a:off x="5072040" y="2143080"/>
            <a:ext cx="3714480" cy="14450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strike="noStrike" spc="-1" dirty="0">
                <a:solidFill>
                  <a:srgbClr val="0070C0"/>
                </a:solidFill>
                <a:latin typeface="Calibri"/>
              </a:rPr>
              <a:t>СТАЛО</a:t>
            </a:r>
            <a:r>
              <a:rPr lang="ru-RU" sz="2800" b="0" strike="noStrike" spc="-1" dirty="0">
                <a:solidFill>
                  <a:srgbClr val="0070C0"/>
                </a:solidFill>
                <a:latin typeface="Calibri"/>
              </a:rPr>
              <a:t>:</a:t>
            </a:r>
            <a:endParaRPr lang="ru-RU" sz="2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800" b="1" strike="noStrike" spc="-1" dirty="0" smtClean="0">
                <a:solidFill>
                  <a:srgbClr val="0070C0"/>
                </a:solidFill>
                <a:latin typeface="Calibri"/>
              </a:rPr>
              <a:t>1мин</a:t>
            </a:r>
            <a:r>
              <a:rPr lang="ru-RU" sz="2800" b="1" strike="noStrike" spc="-1" dirty="0">
                <a:solidFill>
                  <a:srgbClr val="0070C0"/>
                </a:solidFill>
                <a:latin typeface="Calibri"/>
              </a:rPr>
              <a:t>.  -  </a:t>
            </a:r>
            <a:r>
              <a:rPr lang="ru-RU" sz="2800" b="1" strike="noStrike" spc="-1" dirty="0" smtClean="0">
                <a:solidFill>
                  <a:srgbClr val="0070C0"/>
                </a:solidFill>
                <a:latin typeface="Calibri"/>
              </a:rPr>
              <a:t>6 </a:t>
            </a:r>
            <a:r>
              <a:rPr lang="ru-RU" sz="2800" b="1" strike="noStrike" spc="-1" dirty="0">
                <a:solidFill>
                  <a:srgbClr val="0070C0"/>
                </a:solidFill>
                <a:latin typeface="Calibri"/>
              </a:rPr>
              <a:t>мин.</a:t>
            </a:r>
            <a:endParaRPr lang="ru-RU" sz="2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800" b="0" strike="noStrike" spc="-1" dirty="0">
                <a:solidFill>
                  <a:srgbClr val="9BBB59"/>
                </a:solidFill>
                <a:latin typeface="Arial"/>
              </a:rPr>
              <a:t> </a:t>
            </a:r>
            <a:endParaRPr lang="ru-RU" sz="1800" b="0" strike="noStrike" spc="-1" dirty="0">
              <a:latin typeface="Arial"/>
            </a:endParaRPr>
          </a:p>
        </p:txBody>
      </p:sp>
      <p:sp>
        <p:nvSpPr>
          <p:cNvPr id="269" name="CustomShape 5"/>
          <p:cNvSpPr/>
          <p:nvPr/>
        </p:nvSpPr>
        <p:spPr>
          <a:xfrm>
            <a:off x="2357280" y="4071960"/>
            <a:ext cx="4571640" cy="9133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02060"/>
                </a:solidFill>
                <a:latin typeface="Calibri"/>
              </a:rPr>
              <a:t>ЭКОНОМИЯ ВРЕМЕНИ:  </a:t>
            </a:r>
            <a:endParaRPr lang="ru-RU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 smtClean="0">
                <a:solidFill>
                  <a:srgbClr val="002060"/>
                </a:solidFill>
                <a:latin typeface="Calibri"/>
              </a:rPr>
              <a:t>1,5 </a:t>
            </a:r>
            <a:r>
              <a:rPr lang="ru-RU" sz="1800" b="1" strike="noStrike" spc="-1" dirty="0">
                <a:solidFill>
                  <a:srgbClr val="002060"/>
                </a:solidFill>
                <a:latin typeface="Calibri"/>
              </a:rPr>
              <a:t>МИН. – </a:t>
            </a:r>
            <a:r>
              <a:rPr lang="ru-RU" sz="1800" b="1" strike="noStrike" spc="-1" dirty="0" smtClean="0">
                <a:solidFill>
                  <a:srgbClr val="002060"/>
                </a:solidFill>
                <a:latin typeface="Calibri"/>
              </a:rPr>
              <a:t>7 </a:t>
            </a:r>
            <a:r>
              <a:rPr lang="ru-RU" sz="1800" b="1" strike="noStrike" spc="-1" dirty="0">
                <a:solidFill>
                  <a:srgbClr val="002060"/>
                </a:solidFill>
                <a:latin typeface="Calibri"/>
              </a:rPr>
              <a:t>МИН.;</a:t>
            </a:r>
            <a:endParaRPr lang="ru-RU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02060"/>
                </a:solidFill>
                <a:latin typeface="Calibri"/>
              </a:rPr>
              <a:t>- </a:t>
            </a:r>
            <a:r>
              <a:rPr lang="ru-RU" sz="1800" b="1" strike="noStrike" spc="-1" dirty="0" smtClean="0">
                <a:solidFill>
                  <a:srgbClr val="002060"/>
                </a:solidFill>
                <a:latin typeface="Calibri"/>
              </a:rPr>
              <a:t>40% </a:t>
            </a:r>
            <a:r>
              <a:rPr lang="ru-RU" sz="1800" b="1" strike="noStrike" spc="-1" dirty="0">
                <a:solidFill>
                  <a:srgbClr val="002060"/>
                </a:solidFill>
                <a:latin typeface="Calibri"/>
              </a:rPr>
              <a:t>– </a:t>
            </a:r>
            <a:r>
              <a:rPr lang="ru-RU" sz="1800" b="1" strike="noStrike" spc="-1" dirty="0" smtClean="0">
                <a:solidFill>
                  <a:srgbClr val="002060"/>
                </a:solidFill>
                <a:latin typeface="Calibri"/>
              </a:rPr>
              <a:t>46%</a:t>
            </a:r>
            <a:endParaRPr lang="ru-RU" sz="1800" b="0" strike="noStrike" spc="-1" dirty="0">
              <a:latin typeface="Arial"/>
            </a:endParaRPr>
          </a:p>
        </p:txBody>
      </p:sp>
      <p:sp>
        <p:nvSpPr>
          <p:cNvPr id="270" name="Line 6"/>
          <p:cNvSpPr/>
          <p:nvPr/>
        </p:nvSpPr>
        <p:spPr>
          <a:xfrm flipH="1">
            <a:off x="4570200" y="1714320"/>
            <a:ext cx="3240" cy="2001960"/>
          </a:xfrm>
          <a:prstGeom prst="line">
            <a:avLst/>
          </a:prstGeom>
          <a:ln w="38160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1" name="Line 7"/>
          <p:cNvSpPr/>
          <p:nvPr/>
        </p:nvSpPr>
        <p:spPr>
          <a:xfrm>
            <a:off x="1643040" y="3857400"/>
            <a:ext cx="6429240" cy="1800"/>
          </a:xfrm>
          <a:prstGeom prst="line">
            <a:avLst/>
          </a:prstGeom>
          <a:ln w="41400"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2" name="CustomShape 8"/>
          <p:cNvSpPr/>
          <p:nvPr/>
        </p:nvSpPr>
        <p:spPr>
          <a:xfrm>
            <a:off x="1714320" y="5143680"/>
            <a:ext cx="6767280" cy="107576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600" b="1" strike="noStrike" spc="-1" dirty="0">
                <a:solidFill>
                  <a:srgbClr val="0070C0"/>
                </a:solidFill>
                <a:latin typeface="Arial"/>
              </a:rPr>
              <a:t>СНИЖЕНИЕ ВРЕМЕННЫХ </a:t>
            </a:r>
            <a:r>
              <a:rPr lang="ru-RU" sz="1600" b="1" strike="noStrike" spc="-1" dirty="0" smtClean="0">
                <a:solidFill>
                  <a:srgbClr val="0070C0"/>
                </a:solidFill>
                <a:latin typeface="Arial"/>
              </a:rPr>
              <a:t>ПОТЕРЬ РОДИТЕЛЕЙ (ЗАКОННЫХ ПРЕДСТАВИТЕЛЕЙ)  ЗА СЧЕТ ВВЕДЕНИЯ В ДЕЙСТВИЕ УСОВЕРШЕНСТВОВАННОЙ СИСТЕМЫ НАВИГАЦИИ В МБДОУ И НА ТЕРРИТОРИИ</a:t>
            </a:r>
            <a:endParaRPr lang="ru-RU" sz="1600" b="0" strike="noStrike" spc="-1" dirty="0">
              <a:latin typeface="Arial"/>
            </a:endParaRPr>
          </a:p>
        </p:txBody>
      </p:sp>
      <p:pic>
        <p:nvPicPr>
          <p:cNvPr id="273" name="Рисунок 26" descr="d:\Users\argunova\Desktop\презентация\i.jpg"/>
          <p:cNvPicPr/>
          <p:nvPr/>
        </p:nvPicPr>
        <p:blipFill>
          <a:blip r:embed="rId2"/>
          <a:stretch/>
        </p:blipFill>
        <p:spPr>
          <a:xfrm>
            <a:off x="142920" y="4714920"/>
            <a:ext cx="1571400" cy="1571400"/>
          </a:xfrm>
          <a:prstGeom prst="rect">
            <a:avLst/>
          </a:prstGeom>
          <a:ln w="9360">
            <a:noFill/>
          </a:ln>
        </p:spPr>
      </p:pic>
      <p:sp>
        <p:nvSpPr>
          <p:cNvPr id="274" name="TextShape 9"/>
          <p:cNvSpPr txBox="1"/>
          <p:nvPr/>
        </p:nvSpPr>
        <p:spPr>
          <a:xfrm>
            <a:off x="8715240" y="6376320"/>
            <a:ext cx="36612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C7083E6-A9F2-454B-9B23-73A4E9031F1D}" type="slidenum">
              <a:rPr lang="ru-RU" sz="1400" b="0" strike="noStrike" spc="-1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9</a:t>
            </a:fld>
            <a:endParaRPr lang="ru-RU" sz="1400" b="0" strike="noStrike" spc="-1">
              <a:latin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DejaVu Sans Light"/>
        <a:cs typeface="DejaVu Sans Light"/>
      </a:majorFont>
      <a:minorFont>
        <a:latin typeface="Arial"/>
        <a:ea typeface="DejaVu Sans Light"/>
        <a:cs typeface="DejaVu Sans Light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861</Words>
  <PresentationFormat>Экран (4:3)</PresentationFormat>
  <Paragraphs>203</Paragraphs>
  <Slides>10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60</cp:revision>
  <cp:lastPrinted>2019-10-30T13:59:40Z</cp:lastPrinted>
  <dcterms:created xsi:type="dcterms:W3CDTF">1601-01-01T00:00:00Z</dcterms:created>
  <dcterms:modified xsi:type="dcterms:W3CDTF">2019-11-15T15:03:47Z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1049-9.1.0.4945</vt:lpwstr>
  </property>
</Properties>
</file>