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62" r:id="rId3"/>
    <p:sldId id="265" r:id="rId4"/>
    <p:sldId id="295" r:id="rId5"/>
    <p:sldId id="296" r:id="rId6"/>
    <p:sldId id="269" r:id="rId7"/>
    <p:sldId id="297" r:id="rId8"/>
    <p:sldId id="298" r:id="rId9"/>
    <p:sldId id="270" r:id="rId10"/>
    <p:sldId id="299" r:id="rId11"/>
    <p:sldId id="300" r:id="rId12"/>
    <p:sldId id="301" r:id="rId13"/>
    <p:sldId id="302" r:id="rId14"/>
    <p:sldId id="303" r:id="rId15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4" autoAdjust="0"/>
    <p:restoredTop sz="94660"/>
  </p:normalViewPr>
  <p:slideViewPr>
    <p:cSldViewPr>
      <p:cViewPr>
        <p:scale>
          <a:sx n="80" d="100"/>
          <a:sy n="80" d="100"/>
        </p:scale>
        <p:origin x="-104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4C739-F05B-4293-B9A8-9554AC5AEADD}" type="doc">
      <dgm:prSet loTypeId="urn:microsoft.com/office/officeart/2005/8/layout/pyramid1" loCatId="pyramid" qsTypeId="urn:microsoft.com/office/officeart/2005/8/quickstyle/3d2" qsCatId="3D" csTypeId="urn:microsoft.com/office/officeart/2005/8/colors/accent1_3" csCatId="accent1" phldr="1"/>
      <dgm:spPr/>
    </dgm:pt>
    <dgm:pt modelId="{3E156C22-469D-4557-899A-62FA5873AB6D}">
      <dgm:prSet phldrT="[Текст]"/>
      <dgm:spPr/>
      <dgm:t>
        <a:bodyPr/>
        <a:lstStyle/>
        <a:p>
          <a:r>
            <a:rPr lang="ru-RU" dirty="0" smtClean="0"/>
            <a:t>Федеральный уровень</a:t>
          </a:r>
          <a:endParaRPr lang="ru-RU" dirty="0"/>
        </a:p>
      </dgm:t>
    </dgm:pt>
    <dgm:pt modelId="{E38B9D46-C79E-4DB5-979E-5E12B753D8B1}" type="parTrans" cxnId="{84737562-440D-46FC-AC2A-2BE565B94E89}">
      <dgm:prSet/>
      <dgm:spPr/>
      <dgm:t>
        <a:bodyPr/>
        <a:lstStyle/>
        <a:p>
          <a:endParaRPr lang="ru-RU"/>
        </a:p>
      </dgm:t>
    </dgm:pt>
    <dgm:pt modelId="{0326061A-572B-4105-BF0C-EABCB368F635}" type="sibTrans" cxnId="{84737562-440D-46FC-AC2A-2BE565B94E89}">
      <dgm:prSet/>
      <dgm:spPr/>
      <dgm:t>
        <a:bodyPr/>
        <a:lstStyle/>
        <a:p>
          <a:endParaRPr lang="ru-RU"/>
        </a:p>
      </dgm:t>
    </dgm:pt>
    <dgm:pt modelId="{46B87C55-FB7E-4484-A42D-FD1AD7E677B6}">
      <dgm:prSet phldrT="[Текст]"/>
      <dgm:spPr/>
      <dgm:t>
        <a:bodyPr/>
        <a:lstStyle/>
        <a:p>
          <a:r>
            <a:rPr lang="ru-RU" dirty="0" smtClean="0"/>
            <a:t>Региональный уровень</a:t>
          </a:r>
          <a:endParaRPr lang="ru-RU" dirty="0"/>
        </a:p>
      </dgm:t>
    </dgm:pt>
    <dgm:pt modelId="{CABECE8B-A24E-47EE-9A74-4C3CB44B4AEC}" type="parTrans" cxnId="{4057BBEF-CD47-4B6F-8326-EF1B3DB55AA8}">
      <dgm:prSet/>
      <dgm:spPr/>
      <dgm:t>
        <a:bodyPr/>
        <a:lstStyle/>
        <a:p>
          <a:endParaRPr lang="ru-RU"/>
        </a:p>
      </dgm:t>
    </dgm:pt>
    <dgm:pt modelId="{34D6922C-F663-4448-8D0D-9CB610B2C1EC}" type="sibTrans" cxnId="{4057BBEF-CD47-4B6F-8326-EF1B3DB55AA8}">
      <dgm:prSet/>
      <dgm:spPr/>
      <dgm:t>
        <a:bodyPr/>
        <a:lstStyle/>
        <a:p>
          <a:endParaRPr lang="ru-RU"/>
        </a:p>
      </dgm:t>
    </dgm:pt>
    <dgm:pt modelId="{1AC21790-A7D4-4B5B-8678-A491427AA4CE}">
      <dgm:prSet phldrT="[Текст]"/>
      <dgm:spPr/>
      <dgm:t>
        <a:bodyPr/>
        <a:lstStyle/>
        <a:p>
          <a:r>
            <a:rPr lang="ru-RU" dirty="0" smtClean="0"/>
            <a:t>Уровень ОИВ</a:t>
          </a:r>
          <a:endParaRPr lang="ru-RU" dirty="0"/>
        </a:p>
      </dgm:t>
    </dgm:pt>
    <dgm:pt modelId="{A7D78A86-E780-4A60-942C-55FF3C84AE43}" type="parTrans" cxnId="{A978AF10-4105-4819-ADCE-BD2F58CA36E4}">
      <dgm:prSet/>
      <dgm:spPr/>
      <dgm:t>
        <a:bodyPr/>
        <a:lstStyle/>
        <a:p>
          <a:endParaRPr lang="ru-RU"/>
        </a:p>
      </dgm:t>
    </dgm:pt>
    <dgm:pt modelId="{6B384FF9-A1CF-4D80-848B-FC401E74DA53}" type="sibTrans" cxnId="{A978AF10-4105-4819-ADCE-BD2F58CA36E4}">
      <dgm:prSet/>
      <dgm:spPr/>
      <dgm:t>
        <a:bodyPr/>
        <a:lstStyle/>
        <a:p>
          <a:endParaRPr lang="ru-RU"/>
        </a:p>
      </dgm:t>
    </dgm:pt>
    <dgm:pt modelId="{080FD20E-F521-497B-B720-93C564263A78}" type="pres">
      <dgm:prSet presAssocID="{9BB4C739-F05B-4293-B9A8-9554AC5AEADD}" presName="Name0" presStyleCnt="0">
        <dgm:presLayoutVars>
          <dgm:dir/>
          <dgm:animLvl val="lvl"/>
          <dgm:resizeHandles val="exact"/>
        </dgm:presLayoutVars>
      </dgm:prSet>
      <dgm:spPr/>
    </dgm:pt>
    <dgm:pt modelId="{19C0404D-2684-4970-A069-244B340E2469}" type="pres">
      <dgm:prSet presAssocID="{3E156C22-469D-4557-899A-62FA5873AB6D}" presName="Name8" presStyleCnt="0"/>
      <dgm:spPr/>
    </dgm:pt>
    <dgm:pt modelId="{D808C9AB-3061-44F8-BCAE-034F87645264}" type="pres">
      <dgm:prSet presAssocID="{3E156C22-469D-4557-899A-62FA5873AB6D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2F404-14B1-4EA8-9CAD-398629E735F4}" type="pres">
      <dgm:prSet presAssocID="{3E156C22-469D-4557-899A-62FA5873AB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7CAA55-5651-47E5-9A3C-0A6A3D425F40}" type="pres">
      <dgm:prSet presAssocID="{46B87C55-FB7E-4484-A42D-FD1AD7E677B6}" presName="Name8" presStyleCnt="0"/>
      <dgm:spPr/>
    </dgm:pt>
    <dgm:pt modelId="{1C8D388A-0A92-4824-8690-EAD1BC6F705B}" type="pres">
      <dgm:prSet presAssocID="{46B87C55-FB7E-4484-A42D-FD1AD7E677B6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B2DFF-5FF2-48E0-AF13-49FEFA29B2C3}" type="pres">
      <dgm:prSet presAssocID="{46B87C55-FB7E-4484-A42D-FD1AD7E677B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A1C9D-4030-474B-91E1-268CBA82622C}" type="pres">
      <dgm:prSet presAssocID="{1AC21790-A7D4-4B5B-8678-A491427AA4CE}" presName="Name8" presStyleCnt="0"/>
      <dgm:spPr/>
    </dgm:pt>
    <dgm:pt modelId="{F8D17BC6-6A3E-41E9-8009-70624EF64770}" type="pres">
      <dgm:prSet presAssocID="{1AC21790-A7D4-4B5B-8678-A491427AA4C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895C1D-6C25-4E35-BFDE-1888C630524B}" type="pres">
      <dgm:prSet presAssocID="{1AC21790-A7D4-4B5B-8678-A491427AA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2F6A58-482B-4551-86A4-508A690700F6}" type="presOf" srcId="{9BB4C739-F05B-4293-B9A8-9554AC5AEADD}" destId="{080FD20E-F521-497B-B720-93C564263A78}" srcOrd="0" destOrd="0" presId="urn:microsoft.com/office/officeart/2005/8/layout/pyramid1"/>
    <dgm:cxn modelId="{167A3090-DDBD-44EA-A01C-5043C5505C58}" type="presOf" srcId="{3E156C22-469D-4557-899A-62FA5873AB6D}" destId="{D808C9AB-3061-44F8-BCAE-034F87645264}" srcOrd="0" destOrd="0" presId="urn:microsoft.com/office/officeart/2005/8/layout/pyramid1"/>
    <dgm:cxn modelId="{0FCFCC8B-86FA-439F-8680-30290DC8804C}" type="presOf" srcId="{46B87C55-FB7E-4484-A42D-FD1AD7E677B6}" destId="{3A3B2DFF-5FF2-48E0-AF13-49FEFA29B2C3}" srcOrd="1" destOrd="0" presId="urn:microsoft.com/office/officeart/2005/8/layout/pyramid1"/>
    <dgm:cxn modelId="{B6910D7B-AD7D-4889-9A03-BB5B19DD35B4}" type="presOf" srcId="{1AC21790-A7D4-4B5B-8678-A491427AA4CE}" destId="{F8D17BC6-6A3E-41E9-8009-70624EF64770}" srcOrd="0" destOrd="0" presId="urn:microsoft.com/office/officeart/2005/8/layout/pyramid1"/>
    <dgm:cxn modelId="{84737562-440D-46FC-AC2A-2BE565B94E89}" srcId="{9BB4C739-F05B-4293-B9A8-9554AC5AEADD}" destId="{3E156C22-469D-4557-899A-62FA5873AB6D}" srcOrd="0" destOrd="0" parTransId="{E38B9D46-C79E-4DB5-979E-5E12B753D8B1}" sibTransId="{0326061A-572B-4105-BF0C-EABCB368F635}"/>
    <dgm:cxn modelId="{D3A1A53C-46B5-4FDD-A13B-50BF89D7653F}" type="presOf" srcId="{1AC21790-A7D4-4B5B-8678-A491427AA4CE}" destId="{8B895C1D-6C25-4E35-BFDE-1888C630524B}" srcOrd="1" destOrd="0" presId="urn:microsoft.com/office/officeart/2005/8/layout/pyramid1"/>
    <dgm:cxn modelId="{A978AF10-4105-4819-ADCE-BD2F58CA36E4}" srcId="{9BB4C739-F05B-4293-B9A8-9554AC5AEADD}" destId="{1AC21790-A7D4-4B5B-8678-A491427AA4CE}" srcOrd="2" destOrd="0" parTransId="{A7D78A86-E780-4A60-942C-55FF3C84AE43}" sibTransId="{6B384FF9-A1CF-4D80-848B-FC401E74DA53}"/>
    <dgm:cxn modelId="{F0263EEA-8B96-4D99-AB60-6019E3F91232}" type="presOf" srcId="{46B87C55-FB7E-4484-A42D-FD1AD7E677B6}" destId="{1C8D388A-0A92-4824-8690-EAD1BC6F705B}" srcOrd="0" destOrd="0" presId="urn:microsoft.com/office/officeart/2005/8/layout/pyramid1"/>
    <dgm:cxn modelId="{7A9C79B5-0432-4A88-B9AD-ED2C14915567}" type="presOf" srcId="{3E156C22-469D-4557-899A-62FA5873AB6D}" destId="{F0D2F404-14B1-4EA8-9CAD-398629E735F4}" srcOrd="1" destOrd="0" presId="urn:microsoft.com/office/officeart/2005/8/layout/pyramid1"/>
    <dgm:cxn modelId="{4057BBEF-CD47-4B6F-8326-EF1B3DB55AA8}" srcId="{9BB4C739-F05B-4293-B9A8-9554AC5AEADD}" destId="{46B87C55-FB7E-4484-A42D-FD1AD7E677B6}" srcOrd="1" destOrd="0" parTransId="{CABECE8B-A24E-47EE-9A74-4C3CB44B4AEC}" sibTransId="{34D6922C-F663-4448-8D0D-9CB610B2C1EC}"/>
    <dgm:cxn modelId="{7C6A1D3B-8502-4628-9F83-DA11B78AFE9E}" type="presParOf" srcId="{080FD20E-F521-497B-B720-93C564263A78}" destId="{19C0404D-2684-4970-A069-244B340E2469}" srcOrd="0" destOrd="0" presId="urn:microsoft.com/office/officeart/2005/8/layout/pyramid1"/>
    <dgm:cxn modelId="{FA82615B-99DC-4083-AF2C-E8A1F6B16A24}" type="presParOf" srcId="{19C0404D-2684-4970-A069-244B340E2469}" destId="{D808C9AB-3061-44F8-BCAE-034F87645264}" srcOrd="0" destOrd="0" presId="urn:microsoft.com/office/officeart/2005/8/layout/pyramid1"/>
    <dgm:cxn modelId="{BD3D39B7-4C0E-4C6F-9C31-3DFE3C1B906B}" type="presParOf" srcId="{19C0404D-2684-4970-A069-244B340E2469}" destId="{F0D2F404-14B1-4EA8-9CAD-398629E735F4}" srcOrd="1" destOrd="0" presId="urn:microsoft.com/office/officeart/2005/8/layout/pyramid1"/>
    <dgm:cxn modelId="{F60D2D71-0570-4366-8461-CBE6E32DD024}" type="presParOf" srcId="{080FD20E-F521-497B-B720-93C564263A78}" destId="{107CAA55-5651-47E5-9A3C-0A6A3D425F40}" srcOrd="1" destOrd="0" presId="urn:microsoft.com/office/officeart/2005/8/layout/pyramid1"/>
    <dgm:cxn modelId="{7691B8D1-3D65-449C-9583-9A54873CA74F}" type="presParOf" srcId="{107CAA55-5651-47E5-9A3C-0A6A3D425F40}" destId="{1C8D388A-0A92-4824-8690-EAD1BC6F705B}" srcOrd="0" destOrd="0" presId="urn:microsoft.com/office/officeart/2005/8/layout/pyramid1"/>
    <dgm:cxn modelId="{74B9311C-F792-4A57-A965-7BDD233CC3DB}" type="presParOf" srcId="{107CAA55-5651-47E5-9A3C-0A6A3D425F40}" destId="{3A3B2DFF-5FF2-48E0-AF13-49FEFA29B2C3}" srcOrd="1" destOrd="0" presId="urn:microsoft.com/office/officeart/2005/8/layout/pyramid1"/>
    <dgm:cxn modelId="{C292E99E-1730-411A-B18B-C49F74A51D0B}" type="presParOf" srcId="{080FD20E-F521-497B-B720-93C564263A78}" destId="{840A1C9D-4030-474B-91E1-268CBA82622C}" srcOrd="2" destOrd="0" presId="urn:microsoft.com/office/officeart/2005/8/layout/pyramid1"/>
    <dgm:cxn modelId="{2C691C28-7C0F-4A57-B128-80FACC38BCBE}" type="presParOf" srcId="{840A1C9D-4030-474B-91E1-268CBA82622C}" destId="{F8D17BC6-6A3E-41E9-8009-70624EF64770}" srcOrd="0" destOrd="0" presId="urn:microsoft.com/office/officeart/2005/8/layout/pyramid1"/>
    <dgm:cxn modelId="{6DD5972A-9111-4077-8A35-FD2B3CE7727F}" type="presParOf" srcId="{840A1C9D-4030-474B-91E1-268CBA82622C}" destId="{8B895C1D-6C25-4E35-BFDE-1888C630524B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63E80-F3C1-40E1-ADE6-7667B802929F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D8501-3B49-49BD-834F-769B3A01D1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87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D8501-3B49-49BD-834F-769B3A01D1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5740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951922-98A2-4D6C-9290-F66B41E2D31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53154-E84C-41DF-B5DA-EC6BBDAF4A27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411B-D92D-4D4A-AE7C-DA3B657800A4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F3428-DA13-4CD4-A0C1-213CC02A17F0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B6EF6-91A9-45D4-90F2-6D7F1684EEAD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6FB03-7E63-4E96-8E71-64D8AAAA05E5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10540-5065-4154-B575-25F045956217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9B64-BEA0-4646-B2DC-9848AD041FF0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4C0B-81BA-44B0-9873-B784BFDAA5C9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3CF4-D6E8-4C91-A0C2-281C5183E81D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BA916-F477-4046-8D7F-52FEE71D902C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FF46-2893-462E-B2F1-225924908D8D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3BC51-48CD-4653-BB47-5F4125556576}" type="datetime1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44475" y="260649"/>
            <a:ext cx="8648700" cy="792087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Паспорт проекта  «</a:t>
            </a:r>
            <a:r>
              <a:rPr lang="ru-RU" sz="1800" i="1" dirty="0" smtClean="0"/>
              <a:t>Сокращение длительности процесса «Информирование </a:t>
            </a:r>
            <a:br>
              <a:rPr lang="ru-RU" sz="1800" i="1" dirty="0" smtClean="0"/>
            </a:br>
            <a:r>
              <a:rPr lang="ru-RU" sz="1800" i="1" dirty="0" smtClean="0"/>
              <a:t>и консультирование родителей (законных представителей)</a:t>
            </a:r>
            <a:r>
              <a:rPr lang="ru-RU" sz="1800" dirty="0" smtClean="0"/>
              <a:t>»</a:t>
            </a:r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>
            <a:off x="233363" y="1281113"/>
            <a:ext cx="8620658" cy="1531371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45473" y="2888709"/>
            <a:ext cx="8608547" cy="1560563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260350" y="1309688"/>
            <a:ext cx="1941513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Общая информация </a:t>
            </a:r>
          </a:p>
        </p:txBody>
      </p:sp>
      <p:sp>
        <p:nvSpPr>
          <p:cNvPr id="8" name="Прямоугольник 7">
            <a:extLst>
              <a:ext uri="{FF2B5EF4-FFF2-40B4-BE49-F238E27FC236}"/>
            </a:extLst>
          </p:cNvPr>
          <p:cNvSpPr/>
          <p:nvPr/>
        </p:nvSpPr>
        <p:spPr>
          <a:xfrm>
            <a:off x="254000" y="4462390"/>
            <a:ext cx="8600020" cy="95410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323528" y="2894625"/>
            <a:ext cx="25753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Обоснование выбора процесса</a:t>
            </a:r>
            <a:endParaRPr lang="ru-RU" sz="14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/>
            </a:extLst>
          </p:cNvPr>
          <p:cNvSpPr txBox="1"/>
          <p:nvPr/>
        </p:nvSpPr>
        <p:spPr>
          <a:xfrm>
            <a:off x="312444" y="4462390"/>
            <a:ext cx="152473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Цели проекта</a:t>
            </a: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2187029" y="1214422"/>
            <a:ext cx="4689227" cy="161582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  <a:latin typeface="Calibri" pitchFamily="34" charset="0"/>
              </a:rPr>
              <a:t>Наименование органа местного  самоуправления</a:t>
            </a:r>
            <a:r>
              <a:rPr lang="ru-RU" sz="1100" dirty="0" smtClean="0">
                <a:solidFill>
                  <a:srgbClr val="002060"/>
                </a:solidFill>
                <a:latin typeface="Calibri" pitchFamily="34" charset="0"/>
              </a:rPr>
              <a:t>: Управление образования администрации города Белгорода</a:t>
            </a:r>
            <a:endParaRPr lang="ru-RU" sz="1100" dirty="0" smtClean="0">
              <a:solidFill>
                <a:srgbClr val="002060"/>
              </a:solidFill>
            </a:endParaRPr>
          </a:p>
          <a:p>
            <a:r>
              <a:rPr lang="ru-RU" sz="1100" b="1" dirty="0" smtClean="0">
                <a:solidFill>
                  <a:srgbClr val="002060"/>
                </a:solidFill>
              </a:rPr>
              <a:t>Наименование отдела: </a:t>
            </a:r>
            <a:r>
              <a:rPr lang="ru-RU" sz="1100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 детский сад №89 «Центр развития ребёнка  «Непоседы» г. Белгорода</a:t>
            </a:r>
          </a:p>
          <a:p>
            <a:r>
              <a:rPr lang="ru-RU" sz="1100" b="1" dirty="0" smtClean="0">
                <a:solidFill>
                  <a:srgbClr val="002060"/>
                </a:solidFill>
              </a:rPr>
              <a:t>Границы процесса:</a:t>
            </a:r>
            <a:r>
              <a:rPr lang="ru-RU" sz="1100" dirty="0" smtClean="0">
                <a:solidFill>
                  <a:srgbClr val="002060"/>
                </a:solidFill>
              </a:rPr>
              <a:t> подсчет количества времени на затраты консультирования родителей </a:t>
            </a:r>
          </a:p>
          <a:p>
            <a:r>
              <a:rPr lang="ru-RU" sz="1100" b="1" dirty="0" smtClean="0">
                <a:solidFill>
                  <a:srgbClr val="002060"/>
                </a:solidFill>
              </a:rPr>
              <a:t>Дата начала проекта:</a:t>
            </a:r>
            <a:r>
              <a:rPr lang="ru-RU" sz="1100" dirty="0" smtClean="0">
                <a:solidFill>
                  <a:srgbClr val="002060"/>
                </a:solidFill>
              </a:rPr>
              <a:t> 08.07.2019</a:t>
            </a:r>
          </a:p>
          <a:p>
            <a:r>
              <a:rPr lang="ru-RU" sz="1100" b="1" dirty="0" smtClean="0">
                <a:solidFill>
                  <a:srgbClr val="002060"/>
                </a:solidFill>
              </a:rPr>
              <a:t>Дата окончания проекта: </a:t>
            </a:r>
            <a:r>
              <a:rPr lang="ru-RU" sz="1100" dirty="0" smtClean="0">
                <a:solidFill>
                  <a:srgbClr val="002060"/>
                </a:solidFill>
              </a:rPr>
              <a:t>30.10.2019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264052" y="3120261"/>
            <a:ext cx="8622364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Высокая  трудоемкость процессов сбора, информирования, анкетирования и обработки данных в образовательном процессе;</a:t>
            </a: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Отсутствие единого информационного пространства;</a:t>
            </a: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Отсутствие совокупности качественных и количественных сведений;</a:t>
            </a:r>
          </a:p>
          <a:p>
            <a:pPr marL="342900" indent="-342900" algn="just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Высокий процент рабочего времени по взаимодействию с родителями (законных представителей) воспитанников.</a:t>
            </a:r>
          </a:p>
          <a:p>
            <a:pPr marL="342900" indent="-342900" algn="just">
              <a:buAutoNum type="arabicPeriod"/>
            </a:pPr>
            <a:endParaRPr lang="ru-RU" sz="1300" dirty="0" smtClean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052" y="4462390"/>
            <a:ext cx="8267986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" dirty="0" smtClean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" dirty="0" smtClean="0">
              <a:solidFill>
                <a:srgbClr val="002060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" dirty="0" smtClean="0">
              <a:solidFill>
                <a:srgbClr val="002060"/>
              </a:solidFill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Сокращение трудоемкости образовательного процесса при взаимодействии с родителями (законными представителями) </a:t>
            </a:r>
            <a:r>
              <a:rPr lang="ru-RU" sz="1400" dirty="0" smtClean="0">
                <a:solidFill>
                  <a:srgbClr val="002060"/>
                </a:solidFill>
              </a:rPr>
              <a:t>н</a:t>
            </a:r>
            <a:r>
              <a:rPr lang="ru-RU" sz="1400" dirty="0" smtClean="0">
                <a:solidFill>
                  <a:srgbClr val="002060"/>
                </a:solidFill>
              </a:rPr>
              <a:t>е менее чем на 55% </a:t>
            </a:r>
            <a:r>
              <a:rPr lang="ru-RU" sz="1400" dirty="0" smtClean="0">
                <a:solidFill>
                  <a:srgbClr val="002060"/>
                </a:solidFill>
              </a:rPr>
              <a:t>к </a:t>
            </a:r>
            <a:r>
              <a:rPr lang="ru-RU" sz="1400" dirty="0">
                <a:solidFill>
                  <a:srgbClr val="002060"/>
                </a:solidFill>
              </a:rPr>
              <a:t>концу </a:t>
            </a:r>
            <a:r>
              <a:rPr lang="ru-RU" sz="1400" dirty="0" smtClean="0">
                <a:solidFill>
                  <a:srgbClr val="002060"/>
                </a:solidFill>
              </a:rPr>
              <a:t>октябрю 2019 </a:t>
            </a:r>
            <a:r>
              <a:rPr lang="ru-RU" sz="1400" dirty="0">
                <a:solidFill>
                  <a:srgbClr val="002060"/>
                </a:solidFill>
              </a:rPr>
              <a:t>года</a:t>
            </a:r>
          </a:p>
        </p:txBody>
      </p:sp>
      <p:sp>
        <p:nvSpPr>
          <p:cNvPr id="16" name="Прямоугольник 15">
            <a:extLst>
              <a:ext uri="{FF2B5EF4-FFF2-40B4-BE49-F238E27FC236}"/>
            </a:extLst>
          </p:cNvPr>
          <p:cNvSpPr/>
          <p:nvPr/>
        </p:nvSpPr>
        <p:spPr>
          <a:xfrm>
            <a:off x="206513" y="5574094"/>
            <a:ext cx="8647507" cy="1023258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TextBox 16">
            <a:extLst>
              <a:ext uri="{FF2B5EF4-FFF2-40B4-BE49-F238E27FC236}"/>
            </a:extLst>
          </p:cNvPr>
          <p:cNvSpPr txBox="1"/>
          <p:nvPr/>
        </p:nvSpPr>
        <p:spPr>
          <a:xfrm>
            <a:off x="215343" y="5623970"/>
            <a:ext cx="1519968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  <a:latin typeface="+mn-lt"/>
              </a:rPr>
              <a:t>Эффекты </a:t>
            </a:r>
            <a:r>
              <a:rPr lang="ru-RU" sz="1400" dirty="0">
                <a:solidFill>
                  <a:schemeClr val="accent2"/>
                </a:solidFill>
                <a:latin typeface="+mn-lt"/>
              </a:rPr>
              <a:t>проекта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5343" y="5574094"/>
            <a:ext cx="8612884" cy="93871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                                 </a:t>
            </a:r>
          </a:p>
          <a:p>
            <a:pPr marL="342900" lvl="0" indent="-342900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Оптимизация времени взаимодействия с родителями посредством интерактивных форм (</a:t>
            </a:r>
            <a:r>
              <a:rPr lang="ru-RU" sz="1300" dirty="0" err="1" smtClean="0">
                <a:solidFill>
                  <a:srgbClr val="002060"/>
                </a:solidFill>
              </a:rPr>
              <a:t>онлайн</a:t>
            </a:r>
            <a:r>
              <a:rPr lang="ru-RU" sz="1300" dirty="0" smtClean="0">
                <a:solidFill>
                  <a:srgbClr val="002060"/>
                </a:solidFill>
              </a:rPr>
              <a:t>, </a:t>
            </a:r>
            <a:r>
              <a:rPr lang="ru-RU" sz="1300" dirty="0" err="1" smtClean="0">
                <a:solidFill>
                  <a:srgbClr val="002060"/>
                </a:solidFill>
              </a:rPr>
              <a:t>офлайн</a:t>
            </a:r>
            <a:r>
              <a:rPr lang="ru-RU" sz="1300" dirty="0" smtClean="0">
                <a:solidFill>
                  <a:srgbClr val="002060"/>
                </a:solidFill>
              </a:rPr>
              <a:t>, телеканал «Непоседы», </a:t>
            </a:r>
            <a:r>
              <a:rPr lang="ru-RU" sz="1300" dirty="0" err="1" smtClean="0">
                <a:solidFill>
                  <a:srgbClr val="002060"/>
                </a:solidFill>
              </a:rPr>
              <a:t>мессенджеры</a:t>
            </a:r>
            <a:r>
              <a:rPr lang="ru-RU" sz="1300" dirty="0" smtClean="0">
                <a:solidFill>
                  <a:srgbClr val="002060"/>
                </a:solidFill>
              </a:rPr>
              <a:t> и др.);</a:t>
            </a:r>
          </a:p>
          <a:p>
            <a:pPr marL="342900" lvl="0" indent="-342900">
              <a:buAutoNum type="arabicPeriod"/>
            </a:pPr>
            <a:r>
              <a:rPr lang="ru-RU" sz="1300" dirty="0" smtClean="0">
                <a:solidFill>
                  <a:srgbClr val="002060"/>
                </a:solidFill>
              </a:rPr>
              <a:t>Модернизация автоматизированной системы сбора и обработки данных образовательного процесса.</a:t>
            </a:r>
            <a:endParaRPr lang="ru-RU" sz="13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8596" y="1643048"/>
            <a:ext cx="1144800" cy="111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158401" y="1494141"/>
            <a:ext cx="137363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Фотография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b="1" smtClean="0">
                <a:solidFill>
                  <a:schemeClr val="tx1"/>
                </a:solidFill>
              </a:rPr>
              <a:pPr/>
              <a:t>1</a:t>
            </a:fld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/>
            </a:extLst>
          </p:cNvPr>
          <p:cNvSpPr txBox="1"/>
          <p:nvPr/>
        </p:nvSpPr>
        <p:spPr>
          <a:xfrm>
            <a:off x="283415" y="4464923"/>
            <a:ext cx="145189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2"/>
                </a:solidFill>
              </a:rPr>
              <a:t>Цель проекта</a:t>
            </a:r>
            <a:endParaRPr lang="ru-RU" sz="1400" dirty="0">
              <a:solidFill>
                <a:schemeClr val="accent2"/>
              </a:solidFill>
            </a:endParaRPr>
          </a:p>
        </p:txBody>
      </p:sp>
      <p:pic>
        <p:nvPicPr>
          <p:cNvPr id="14" name="Picture 1" descr="C:\Users\Детсад 89\Desktop\IMG_20180628_134500.jpg"/>
          <p:cNvPicPr>
            <a:picLocks noChangeAspect="1" noChangeArrowheads="1"/>
          </p:cNvPicPr>
          <p:nvPr/>
        </p:nvPicPr>
        <p:blipFill>
          <a:blip r:embed="rId3" cstate="print"/>
          <a:srcRect t="13369" r="1389" b="8910"/>
          <a:stretch>
            <a:fillRect/>
          </a:stretch>
        </p:blipFill>
        <p:spPr bwMode="auto">
          <a:xfrm>
            <a:off x="7143768" y="1357298"/>
            <a:ext cx="1428760" cy="1408908"/>
          </a:xfrm>
          <a:prstGeom prst="rect">
            <a:avLst/>
          </a:prstGeom>
          <a:noFill/>
        </p:spPr>
      </p:pic>
      <p:pic>
        <p:nvPicPr>
          <p:cNvPr id="20482" name="Picture 2" descr="Фасад зда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643050"/>
            <a:ext cx="1434230" cy="1143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033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2867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altLang="ru-RU" sz="2000" dirty="0" smtClean="0">
                <a:latin typeface="Franklin Gothic Medium" pitchFamily="34" charset="0"/>
              </a:rPr>
              <a:t>Карта целевого состояния процесса</a:t>
            </a:r>
            <a:br>
              <a:rPr lang="ru-RU" altLang="ru-RU" sz="2000" dirty="0" smtClean="0">
                <a:latin typeface="Franklin Gothic Medium" pitchFamily="34" charset="0"/>
              </a:rPr>
            </a:br>
            <a:r>
              <a:rPr lang="ru-RU" sz="1800" u="sng" dirty="0" smtClean="0"/>
              <a:t>«Сокращение длительности процесса «Информирование </a:t>
            </a:r>
            <a:br>
              <a:rPr lang="ru-RU" sz="1800" u="sng" dirty="0" smtClean="0"/>
            </a:br>
            <a:r>
              <a:rPr lang="ru-RU" sz="1800" u="sng" dirty="0" smtClean="0"/>
              <a:t>и консультирование родителей (законных представителей)»</a:t>
            </a:r>
            <a:endParaRPr lang="ru-RU" altLang="ru-RU" sz="1800" u="sng" dirty="0" smtClean="0">
              <a:latin typeface="Franklin Gothic Medium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33375"/>
            <a:ext cx="8470900" cy="6477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БУДЕТ»)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sp>
        <p:nvSpPr>
          <p:cNvPr id="47118" name="TextBox 48"/>
          <p:cNvSpPr txBox="1">
            <a:spLocks noChangeArrowheads="1"/>
          </p:cNvSpPr>
          <p:nvPr/>
        </p:nvSpPr>
        <p:spPr bwMode="auto">
          <a:xfrm>
            <a:off x="214282" y="5929330"/>
            <a:ext cx="4608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ВПП (время протекания процесса)  – </a:t>
            </a:r>
            <a:r>
              <a:rPr lang="ru-RU" sz="12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22 </a:t>
            </a:r>
            <a:r>
              <a:rPr lang="ru-RU" sz="1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мин. - </a:t>
            </a:r>
            <a:r>
              <a:rPr lang="ru-RU" sz="12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50 </a:t>
            </a:r>
            <a:r>
              <a:rPr lang="ru-RU" sz="1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мин.</a:t>
            </a:r>
          </a:p>
        </p:txBody>
      </p:sp>
      <p:sp>
        <p:nvSpPr>
          <p:cNvPr id="63" name="Номер слайда 3"/>
          <p:cNvSpPr txBox="1">
            <a:spLocks noGrp="1"/>
          </p:cNvSpPr>
          <p:nvPr/>
        </p:nvSpPr>
        <p:spPr>
          <a:xfrm>
            <a:off x="8643938" y="6500813"/>
            <a:ext cx="347662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fld id="{0F4EB3B7-BDF7-42AB-AF99-A2864A098937}" type="slidenum">
              <a:rPr lang="ru-RU" sz="1200" b="1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pPr algn="ctr">
                <a:defRPr/>
              </a:pPr>
              <a:t>10</a:t>
            </a:fld>
            <a:endParaRPr lang="ru-RU" sz="1200" b="1" dirty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1000100" y="2214554"/>
          <a:ext cx="1463824" cy="17983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63824"/>
              </a:tblGrid>
              <a:tr h="3571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специалисты ДОУ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6982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Онлайн-запись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родителя (законного</a:t>
                      </a:r>
                      <a:r>
                        <a:rPr kumimoji="0" lang="ru-RU" sz="800" b="1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представителя) на консультацию к  специалисту ДОУ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указанием интересующего вопроса обращения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30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 – </a:t>
                      </a:r>
                      <a:r>
                        <a:rPr lang="ru-RU" sz="900" baseline="0" dirty="0" smtClean="0"/>
                        <a:t> 3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" name="Прямоугольник 60"/>
          <p:cNvSpPr/>
          <p:nvPr/>
        </p:nvSpPr>
        <p:spPr>
          <a:xfrm>
            <a:off x="428596" y="228599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sp>
        <p:nvSpPr>
          <p:cNvPr id="47133" name="Прямоугольник 54"/>
          <p:cNvSpPr>
            <a:spLocks noChangeArrowheads="1"/>
          </p:cNvSpPr>
          <p:nvPr/>
        </p:nvSpPr>
        <p:spPr bwMode="auto">
          <a:xfrm>
            <a:off x="5219700" y="4560888"/>
            <a:ext cx="36734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cs typeface="Arial" charset="0"/>
              </a:rPr>
              <a:t>Условные обозначения: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3000364" y="2285992"/>
          <a:ext cx="1512838" cy="128821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838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специалисты ДОУ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Обсуждение проблем, вопросов (заранее индивидуальной беседы</a:t>
                      </a: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5</a:t>
                      </a:r>
                      <a:r>
                        <a:rPr lang="ru-RU" sz="900" dirty="0" smtClean="0"/>
                        <a:t> мин. –  10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929190" y="2214554"/>
          <a:ext cx="1626061" cy="156253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26061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выявленных проблем в ходе консультации с родителями, поиск решений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5 м</a:t>
                      </a:r>
                      <a:r>
                        <a:rPr lang="ru-RU" sz="900" dirty="0" smtClean="0"/>
                        <a:t>ин. –  10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7000892" y="2285992"/>
          <a:ext cx="1476970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76970"/>
              </a:tblGrid>
              <a:tr h="3566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 выявленных проблем, предложений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 –  </a:t>
                      </a:r>
                      <a:r>
                        <a:rPr lang="ru-RU" sz="900" baseline="0" dirty="0" smtClean="0"/>
                        <a:t> 5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2357422" y="3714752"/>
          <a:ext cx="2143140" cy="138032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143140"/>
              </a:tblGrid>
              <a:tr h="23405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Подключение специалистов  в режиме </a:t>
                      </a:r>
                      <a:r>
                        <a:rPr lang="ru-RU" sz="9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онлайн-консультирования</a:t>
                      </a:r>
                      <a:r>
                        <a:rPr lang="ru-RU" sz="9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для решения поставленной проблемы</a:t>
                      </a: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5214942" y="3786190"/>
          <a:ext cx="2571768" cy="1234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71768"/>
              </a:tblGrid>
              <a:tr h="35983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494774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Повторное  </a:t>
                      </a:r>
                      <a:r>
                        <a:rPr lang="ru-RU" sz="9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онлайн-консультирование</a:t>
                      </a: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(при необходимости) родителей (законных представителей)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9836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5 </a:t>
                      </a:r>
                      <a:r>
                        <a:rPr lang="ru-RU" sz="900" dirty="0" smtClean="0"/>
                        <a:t> мин. –  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7148" name="Picture 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011738"/>
            <a:ext cx="31623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" name="Пятно 1 60"/>
          <p:cNvSpPr/>
          <p:nvPr/>
        </p:nvSpPr>
        <p:spPr>
          <a:xfrm>
            <a:off x="5770563" y="5103813"/>
            <a:ext cx="379412" cy="411162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776343" y="5490368"/>
            <a:ext cx="288032" cy="22683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843588" y="5716588"/>
            <a:ext cx="233362" cy="18256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832475" y="590708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Стрелка вправо с вырезом 76"/>
          <p:cNvSpPr/>
          <p:nvPr/>
        </p:nvSpPr>
        <p:spPr>
          <a:xfrm>
            <a:off x="5837238" y="6110288"/>
            <a:ext cx="246062" cy="165100"/>
          </a:xfrm>
          <a:prstGeom prst="notch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Стрелка вправо с вырезом 83"/>
          <p:cNvSpPr/>
          <p:nvPr/>
        </p:nvSpPr>
        <p:spPr>
          <a:xfrm>
            <a:off x="2643174" y="2786058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Стрелка вправо с вырезом 84"/>
          <p:cNvSpPr/>
          <p:nvPr/>
        </p:nvSpPr>
        <p:spPr>
          <a:xfrm>
            <a:off x="4643438" y="278605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Стрелка вправо с вырезом 103"/>
          <p:cNvSpPr/>
          <p:nvPr/>
        </p:nvSpPr>
        <p:spPr>
          <a:xfrm>
            <a:off x="6643702" y="2786058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Стрелка вправо с вырезом 104"/>
          <p:cNvSpPr/>
          <p:nvPr/>
        </p:nvSpPr>
        <p:spPr>
          <a:xfrm>
            <a:off x="8572528" y="278605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Стрелка вправо с вырезом 105"/>
          <p:cNvSpPr/>
          <p:nvPr/>
        </p:nvSpPr>
        <p:spPr>
          <a:xfrm>
            <a:off x="2000232" y="4214818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7" name="Стрелка вправо с вырезом 106"/>
          <p:cNvSpPr/>
          <p:nvPr/>
        </p:nvSpPr>
        <p:spPr>
          <a:xfrm>
            <a:off x="4857752" y="4286256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2000240"/>
            <a:ext cx="504825" cy="361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715140" y="2071678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643438" y="2071678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786050" y="2071678"/>
            <a:ext cx="503238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428860" y="3500438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857752" y="3714752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80" name="Object 36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40962" name="think-cell Slide" r:id="rId5" imgW="360" imgH="360" progId="">
              <p:embed/>
            </p:oleObj>
          </a:graphicData>
        </a:graphic>
      </p:graphicFrame>
      <p:sp>
        <p:nvSpPr>
          <p:cNvPr id="6181" name="Заголовок 1"/>
          <p:cNvSpPr>
            <a:spLocks noGrp="1"/>
          </p:cNvSpPr>
          <p:nvPr>
            <p:ph type="title"/>
          </p:nvPr>
        </p:nvSpPr>
        <p:spPr>
          <a:xfrm>
            <a:off x="244475" y="757238"/>
            <a:ext cx="8648700" cy="439737"/>
          </a:xfrm>
        </p:spPr>
        <p:txBody>
          <a:bodyPr>
            <a:normAutofit fontScale="90000"/>
          </a:bodyPr>
          <a:lstStyle/>
          <a:p>
            <a:r>
              <a:rPr lang="ru-RU" sz="3600" b="1" smtClean="0"/>
              <a:t>Достигнутые результаты (было и стало) </a:t>
            </a:r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214282" y="1214422"/>
            <a:ext cx="8636000" cy="51260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TextBox 14">
            <a:extLst>
              <a:ext uri="{FF2B5EF4-FFF2-40B4-BE49-F238E27FC236}"/>
            </a:extLst>
          </p:cNvPr>
          <p:cNvSpPr txBox="1"/>
          <p:nvPr/>
        </p:nvSpPr>
        <p:spPr>
          <a:xfrm>
            <a:off x="292100" y="1357313"/>
            <a:ext cx="1635125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2"/>
                </a:solidFill>
                <a:latin typeface="+mn-lt"/>
              </a:rPr>
              <a:t>Факторы успеха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48488" y="6376988"/>
            <a:ext cx="2133600" cy="365125"/>
          </a:xfrm>
        </p:spPr>
        <p:txBody>
          <a:bodyPr/>
          <a:lstStyle/>
          <a:p>
            <a:pPr>
              <a:defRPr/>
            </a:pPr>
            <a:fld id="{BD3A7C50-32EA-4CC2-8D64-5899FF6216FD}" type="slidenum">
              <a:rPr lang="ru-RU" sz="1400"/>
              <a:pPr>
                <a:defRPr/>
              </a:pPr>
              <a:t>11</a:t>
            </a:fld>
            <a:endParaRPr lang="ru-RU" sz="1400" dirty="0"/>
          </a:p>
        </p:txBody>
      </p:sp>
      <p:sp>
        <p:nvSpPr>
          <p:cNvPr id="3" name="Плюс 2"/>
          <p:cNvSpPr/>
          <p:nvPr/>
        </p:nvSpPr>
        <p:spPr>
          <a:xfrm>
            <a:off x="5357818" y="2643182"/>
            <a:ext cx="436563" cy="431800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2500298" y="2714620"/>
            <a:ext cx="436562" cy="431800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люс 19"/>
          <p:cNvSpPr/>
          <p:nvPr/>
        </p:nvSpPr>
        <p:spPr>
          <a:xfrm>
            <a:off x="2714612" y="5000636"/>
            <a:ext cx="436563" cy="431800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571472" y="3929066"/>
            <a:ext cx="1871663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Создание в ДОУ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«Центра информационно-коммуникативных технологий «</a:t>
            </a:r>
            <a:r>
              <a:rPr lang="ru-RU" sz="1200" dirty="0" err="1" smtClean="0">
                <a:solidFill>
                  <a:schemeClr val="accent2">
                    <a:lumMod val="75000"/>
                  </a:schemeClr>
                </a:solidFill>
              </a:rPr>
              <a:t>Онлайн-консультирования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429132"/>
            <a:ext cx="2275102" cy="1773891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00364" y="2143116"/>
            <a:ext cx="2275688" cy="1500198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40966" name="Picture 6" descr="D:\Мои документы\методист\ОНЛАЙН воспитатель\Фото\viber image56.jpg"/>
          <p:cNvPicPr>
            <a:picLocks noChangeAspect="1" noChangeArrowheads="1"/>
          </p:cNvPicPr>
          <p:nvPr/>
        </p:nvPicPr>
        <p:blipFill>
          <a:blip r:embed="rId8" cstate="print"/>
          <a:srcRect t="18182"/>
          <a:stretch>
            <a:fillRect/>
          </a:stretch>
        </p:blipFill>
        <p:spPr bwMode="auto">
          <a:xfrm>
            <a:off x="571472" y="1928802"/>
            <a:ext cx="1785950" cy="1948303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</p:pic>
      <p:sp>
        <p:nvSpPr>
          <p:cNvPr id="25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3214678" y="3714752"/>
            <a:ext cx="187166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Составление графика </a:t>
            </a:r>
            <a:r>
              <a:rPr lang="ru-RU" sz="12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онлайн-консультаций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специалистов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9322" y="1928802"/>
            <a:ext cx="2714643" cy="1709469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26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6357950" y="3643314"/>
            <a:ext cx="18716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Создание форума для обращений родителей (законных представителей)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7" name="TextBox 23">
            <a:extLst>
              <a:ext uri="{FF2B5EF4-FFF2-40B4-BE49-F238E27FC236}"/>
            </a:extLst>
          </p:cNvPr>
          <p:cNvSpPr txBox="1"/>
          <p:nvPr/>
        </p:nvSpPr>
        <p:spPr>
          <a:xfrm>
            <a:off x="5500694" y="5000636"/>
            <a:ext cx="20717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Размещение  на сайте ДОУ </a:t>
            </a:r>
            <a:r>
              <a:rPr lang="ru-RU" sz="12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онлайн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1200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вебинаров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 и консультаций специалистов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>
            <a:off x="3532188" y="143668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>
                <a:solidFill>
                  <a:srgbClr val="000000"/>
                </a:solidFill>
              </a:rPr>
              <a:t>15</a:t>
            </a:r>
          </a:p>
        </p:txBody>
      </p:sp>
      <p:cxnSp>
        <p:nvCxnSpPr>
          <p:cNvPr id="63" name="Прямая соединительная линия 62"/>
          <p:cNvCxnSpPr>
            <a:endCxn id="17" idx="2"/>
          </p:cNvCxnSpPr>
          <p:nvPr/>
        </p:nvCxnSpPr>
        <p:spPr>
          <a:xfrm>
            <a:off x="2222500" y="1905000"/>
            <a:ext cx="1309688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23850" y="1557338"/>
            <a:ext cx="2074863" cy="803275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b="1" dirty="0" smtClean="0">
                <a:solidFill>
                  <a:srgbClr val="464646"/>
                </a:solidFill>
              </a:rPr>
              <a:t>Назначение времени и приход в ДОУ </a:t>
            </a:r>
            <a:endParaRPr lang="ru-RU" b="1" dirty="0">
              <a:solidFill>
                <a:srgbClr val="464646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564063" y="1522413"/>
            <a:ext cx="0" cy="5180012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3622675" y="2614613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60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5725" y="2686050"/>
            <a:ext cx="2082800" cy="601663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b="1" dirty="0" smtClean="0">
                <a:solidFill>
                  <a:srgbClr val="464646"/>
                </a:solidFill>
              </a:rPr>
              <a:t>Решение проблемы</a:t>
            </a:r>
            <a:endParaRPr lang="ru-RU" b="1" dirty="0">
              <a:solidFill>
                <a:srgbClr val="464646"/>
              </a:solidFill>
            </a:endParaRPr>
          </a:p>
        </p:txBody>
      </p:sp>
      <p:cxnSp>
        <p:nvCxnSpPr>
          <p:cNvPr id="57" name="Прямая соединительная линия 56"/>
          <p:cNvCxnSpPr>
            <a:endCxn id="55" idx="2"/>
          </p:cNvCxnSpPr>
          <p:nvPr/>
        </p:nvCxnSpPr>
        <p:spPr>
          <a:xfrm>
            <a:off x="2293938" y="2992438"/>
            <a:ext cx="132873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58750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142844" y="4929198"/>
            <a:ext cx="44608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H="1">
            <a:off x="4643438" y="4929198"/>
            <a:ext cx="4371975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Заголовок 1"/>
          <p:cNvSpPr txBox="1">
            <a:spLocks/>
          </p:cNvSpPr>
          <p:nvPr/>
        </p:nvSpPr>
        <p:spPr>
          <a:xfrm>
            <a:off x="114300" y="-73025"/>
            <a:ext cx="9053513" cy="7651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500" dirty="0">
                <a:solidFill>
                  <a:srgbClr val="464646"/>
                </a:solidFill>
              </a:rPr>
              <a:t>Достигнутые результаты (было и стало) </a:t>
            </a:r>
            <a:endParaRPr lang="ru-RU" sz="3000" dirty="0">
              <a:solidFill>
                <a:srgbClr val="464646"/>
              </a:solidFill>
            </a:endParaRPr>
          </a:p>
        </p:txBody>
      </p:sp>
      <p:sp>
        <p:nvSpPr>
          <p:cNvPr id="34" name="Блок-схема: узел 33"/>
          <p:cNvSpPr/>
          <p:nvPr/>
        </p:nvSpPr>
        <p:spPr>
          <a:xfrm>
            <a:off x="3630613" y="3549650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30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93663" y="3621088"/>
            <a:ext cx="2082800" cy="950920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600" b="1" dirty="0" smtClean="0">
                <a:solidFill>
                  <a:srgbClr val="464646"/>
                </a:solidFill>
              </a:rPr>
              <a:t>Повторное консультирование </a:t>
            </a:r>
          </a:p>
          <a:p>
            <a:pPr algn="ctr"/>
            <a:r>
              <a:rPr lang="ru-RU" sz="1600" b="1" dirty="0" smtClean="0">
                <a:solidFill>
                  <a:srgbClr val="464646"/>
                </a:solidFill>
              </a:rPr>
              <a:t>с привлечением специалистов</a:t>
            </a:r>
            <a:endParaRPr lang="ru-RU" sz="1600" b="1" dirty="0">
              <a:solidFill>
                <a:srgbClr val="464646"/>
              </a:solidFill>
            </a:endParaRPr>
          </a:p>
        </p:txBody>
      </p:sp>
      <p:cxnSp>
        <p:nvCxnSpPr>
          <p:cNvPr id="36" name="Прямая соединительная линия 35"/>
          <p:cNvCxnSpPr>
            <a:endCxn id="34" idx="2"/>
          </p:cNvCxnSpPr>
          <p:nvPr/>
        </p:nvCxnSpPr>
        <p:spPr>
          <a:xfrm>
            <a:off x="2301875" y="3927475"/>
            <a:ext cx="1328738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Блок-схема: узел 45"/>
          <p:cNvSpPr/>
          <p:nvPr/>
        </p:nvSpPr>
        <p:spPr>
          <a:xfrm>
            <a:off x="8115300" y="1436688"/>
            <a:ext cx="936625" cy="936625"/>
          </a:xfrm>
          <a:prstGeom prst="flowChartConnector">
            <a:avLst/>
          </a:prstGeom>
          <a:solidFill>
            <a:schemeClr val="bg1"/>
          </a:solidFill>
          <a:ln w="127000" cmpd="tri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1</a:t>
            </a:r>
            <a:endParaRPr lang="ru-RU" sz="1400" b="1" dirty="0">
              <a:solidFill>
                <a:srgbClr val="000000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011988" y="1905000"/>
            <a:ext cx="1030287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4703763" y="1557338"/>
            <a:ext cx="2389187" cy="912812"/>
          </a:xfrm>
          <a:prstGeom prst="rect">
            <a:avLst/>
          </a:prstGeom>
          <a:solidFill>
            <a:schemeClr val="bg1"/>
          </a:solidFill>
          <a:ln>
            <a:solidFill>
              <a:srgbClr val="3D8EB9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b="1" dirty="0" err="1" smtClean="0">
                <a:solidFill>
                  <a:srgbClr val="464646"/>
                </a:solidFill>
              </a:rPr>
              <a:t>Онлайн</a:t>
            </a:r>
            <a:r>
              <a:rPr lang="ru-RU" b="1" dirty="0" smtClean="0">
                <a:solidFill>
                  <a:srgbClr val="464646"/>
                </a:solidFill>
              </a:rPr>
              <a:t> запись</a:t>
            </a:r>
            <a:endParaRPr lang="ru-RU" b="1" dirty="0">
              <a:solidFill>
                <a:srgbClr val="464646"/>
              </a:solidFill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flipH="1">
            <a:off x="4664075" y="2470150"/>
            <a:ext cx="4373563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Блок-схема: узел 49"/>
          <p:cNvSpPr/>
          <p:nvPr/>
        </p:nvSpPr>
        <p:spPr>
          <a:xfrm>
            <a:off x="8213725" y="2600325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30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795838" y="2600325"/>
            <a:ext cx="2297112" cy="828675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500" b="1" dirty="0" smtClean="0">
                <a:solidFill>
                  <a:srgbClr val="464646"/>
                </a:solidFill>
              </a:rPr>
              <a:t>Постановка и решение проблемы </a:t>
            </a:r>
            <a:endParaRPr lang="ru-RU" sz="1500" b="1" dirty="0">
              <a:solidFill>
                <a:srgbClr val="464646"/>
              </a:solidFill>
            </a:endParaRPr>
          </a:p>
        </p:txBody>
      </p:sp>
      <p:cxnSp>
        <p:nvCxnSpPr>
          <p:cNvPr id="52" name="Прямая соединительная линия 51"/>
          <p:cNvCxnSpPr>
            <a:stCxn id="51" idx="3"/>
          </p:cNvCxnSpPr>
          <p:nvPr/>
        </p:nvCxnSpPr>
        <p:spPr>
          <a:xfrm>
            <a:off x="7092950" y="3014663"/>
            <a:ext cx="1022350" cy="0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Блок-схема: узел 52"/>
          <p:cNvSpPr/>
          <p:nvPr/>
        </p:nvSpPr>
        <p:spPr>
          <a:xfrm>
            <a:off x="8221663" y="3535363"/>
            <a:ext cx="755650" cy="755650"/>
          </a:xfrm>
          <a:prstGeom prst="flowChartConnector">
            <a:avLst/>
          </a:prstGeom>
          <a:solidFill>
            <a:schemeClr val="bg1"/>
          </a:solidFill>
          <a:ln w="127000" cmpd="dbl">
            <a:solidFill>
              <a:srgbClr val="3D8E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20</a:t>
            </a:r>
            <a:endParaRPr lang="ru-RU" sz="1400" b="1" dirty="0">
              <a:solidFill>
                <a:srgbClr val="00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684713" y="3606800"/>
            <a:ext cx="2408237" cy="1036646"/>
          </a:xfrm>
          <a:prstGeom prst="rect">
            <a:avLst/>
          </a:prstGeom>
          <a:noFill/>
          <a:ln>
            <a:solidFill>
              <a:srgbClr val="3D8EB9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anchor="ctr"/>
          <a:lstStyle/>
          <a:p>
            <a:pPr algn="ctr"/>
            <a:r>
              <a:rPr lang="ru-RU" sz="1500" b="1" dirty="0" smtClean="0">
                <a:solidFill>
                  <a:srgbClr val="464646"/>
                </a:solidFill>
              </a:rPr>
              <a:t>Подключение специалистов </a:t>
            </a:r>
          </a:p>
          <a:p>
            <a:pPr algn="ctr"/>
            <a:r>
              <a:rPr lang="ru-RU" sz="1500" b="1" dirty="0" smtClean="0">
                <a:solidFill>
                  <a:srgbClr val="464646"/>
                </a:solidFill>
              </a:rPr>
              <a:t>в </a:t>
            </a:r>
            <a:r>
              <a:rPr lang="ru-RU" sz="1500" b="1" dirty="0" err="1" smtClean="0">
                <a:solidFill>
                  <a:srgbClr val="464646"/>
                </a:solidFill>
              </a:rPr>
              <a:t>онлайн-режиме</a:t>
            </a:r>
            <a:endParaRPr lang="ru-RU" sz="1500" b="1" dirty="0">
              <a:solidFill>
                <a:srgbClr val="464646"/>
              </a:solidFill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7104063" y="3948113"/>
            <a:ext cx="1011237" cy="7937"/>
          </a:xfrm>
          <a:prstGeom prst="line">
            <a:avLst/>
          </a:prstGeom>
          <a:ln w="28575" cap="rnd">
            <a:solidFill>
              <a:srgbClr val="3D8EB9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>
            <a:extLst>
              <a:ext uri="{FF2B5EF4-FFF2-40B4-BE49-F238E27FC236}"/>
            </a:extLst>
          </p:cNvPr>
          <p:cNvSpPr/>
          <p:nvPr/>
        </p:nvSpPr>
        <p:spPr>
          <a:xfrm>
            <a:off x="0" y="476250"/>
            <a:ext cx="9144000" cy="6337300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99488" y="6448425"/>
            <a:ext cx="436562" cy="365125"/>
          </a:xfrm>
        </p:spPr>
        <p:txBody>
          <a:bodyPr/>
          <a:lstStyle/>
          <a:p>
            <a:pPr>
              <a:defRPr/>
            </a:pPr>
            <a:r>
              <a:rPr lang="ru-RU" sz="1400" dirty="0"/>
              <a:t>17</a:t>
            </a:r>
          </a:p>
        </p:txBody>
      </p:sp>
      <p:sp>
        <p:nvSpPr>
          <p:cNvPr id="9314" name="TextBox 23"/>
          <p:cNvSpPr txBox="1">
            <a:spLocks noChangeArrowheads="1"/>
          </p:cNvSpPr>
          <p:nvPr/>
        </p:nvSpPr>
        <p:spPr bwMode="auto">
          <a:xfrm>
            <a:off x="30163" y="523875"/>
            <a:ext cx="13208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FF0000"/>
                </a:solidFill>
                <a:latin typeface="Calibri" pitchFamily="34" charset="0"/>
              </a:rPr>
              <a:t>БЫЛО</a:t>
            </a:r>
          </a:p>
        </p:txBody>
      </p:sp>
      <p:sp>
        <p:nvSpPr>
          <p:cNvPr id="9315" name="TextBox 52"/>
          <p:cNvSpPr txBox="1">
            <a:spLocks noChangeArrowheads="1"/>
          </p:cNvSpPr>
          <p:nvPr/>
        </p:nvSpPr>
        <p:spPr bwMode="auto">
          <a:xfrm>
            <a:off x="4502150" y="468313"/>
            <a:ext cx="12763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92D050"/>
                </a:solidFill>
                <a:latin typeface="Calibri" pitchFamily="34" charset="0"/>
              </a:rPr>
              <a:t>СТАЛО</a:t>
            </a:r>
          </a:p>
        </p:txBody>
      </p:sp>
      <p:sp>
        <p:nvSpPr>
          <p:cNvPr id="9316" name="TextBox 31"/>
          <p:cNvSpPr txBox="1">
            <a:spLocks noChangeArrowheads="1"/>
          </p:cNvSpPr>
          <p:nvPr/>
        </p:nvSpPr>
        <p:spPr bwMode="auto">
          <a:xfrm>
            <a:off x="0" y="869950"/>
            <a:ext cx="42354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000" dirty="0">
                <a:solidFill>
                  <a:srgbClr val="000000"/>
                </a:solidFill>
                <a:latin typeface="Franklin Gothic Medium" pitchFamily="34" charset="0"/>
              </a:rPr>
              <a:t>Длительность </a:t>
            </a:r>
            <a:r>
              <a:rPr lang="ru-RU" altLang="ru-RU" sz="1000" dirty="0" smtClean="0">
                <a:solidFill>
                  <a:srgbClr val="000000"/>
                </a:solidFill>
                <a:latin typeface="Franklin Gothic Medium" pitchFamily="34" charset="0"/>
              </a:rPr>
              <a:t> консультирования родителей (законных представителей) составляет 115 </a:t>
            </a:r>
            <a:r>
              <a:rPr lang="ru-RU" altLang="ru-RU" sz="1000" dirty="0">
                <a:solidFill>
                  <a:srgbClr val="000000"/>
                </a:solidFill>
                <a:latin typeface="Franklin Gothic Medium" pitchFamily="34" charset="0"/>
              </a:rPr>
              <a:t>минут </a:t>
            </a:r>
          </a:p>
        </p:txBody>
      </p:sp>
      <p:sp>
        <p:nvSpPr>
          <p:cNvPr id="9320" name="TextBox 31"/>
          <p:cNvSpPr txBox="1">
            <a:spLocks noChangeArrowheads="1"/>
          </p:cNvSpPr>
          <p:nvPr/>
        </p:nvSpPr>
        <p:spPr bwMode="auto">
          <a:xfrm>
            <a:off x="4643438" y="908050"/>
            <a:ext cx="42846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000" dirty="0" smtClean="0">
                <a:solidFill>
                  <a:srgbClr val="000000"/>
                </a:solidFill>
                <a:latin typeface="Franklin Gothic Medium" pitchFamily="34" charset="0"/>
              </a:rPr>
              <a:t>Длительность  консультирования родителей (законных представителей) составляет 50 </a:t>
            </a:r>
            <a:r>
              <a:rPr lang="ru-RU" altLang="ru-RU" sz="1000" dirty="0">
                <a:solidFill>
                  <a:srgbClr val="000000"/>
                </a:solidFill>
                <a:latin typeface="Franklin Gothic Medium" pitchFamily="34" charset="0"/>
              </a:rPr>
              <a:t>минут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Номер слайда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fld id="{52F6819C-EC70-4098-9434-D89E13B8C120}" type="slidenum">
              <a:rPr lang="ru-RU" altLang="ru-RU" sz="1200">
                <a:solidFill>
                  <a:srgbClr val="898989"/>
                </a:solidFill>
                <a:cs typeface="Arial" charset="0"/>
              </a:rPr>
              <a:pPr algn="r" eaLnBrk="0" hangingPunct="0"/>
              <a:t>13</a:t>
            </a:fld>
            <a:endParaRPr lang="ru-RU" altLang="ru-RU" sz="12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50179" name="Содержимое 4"/>
          <p:cNvSpPr>
            <a:spLocks noGrp="1"/>
          </p:cNvSpPr>
          <p:nvPr>
            <p:ph idx="4294967295"/>
          </p:nvPr>
        </p:nvSpPr>
        <p:spPr>
          <a:xfrm>
            <a:off x="428625" y="1143000"/>
            <a:ext cx="8229600" cy="461963"/>
          </a:xfr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2400" b="1" smtClean="0">
                <a:solidFill>
                  <a:srgbClr val="002060"/>
                </a:solidFill>
              </a:rPr>
              <a:t>Время протекания процесса:</a:t>
            </a:r>
            <a:r>
              <a:rPr lang="en-US" altLang="ru-RU" sz="2400" b="1" smtClean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endParaRPr lang="ru-RU" altLang="ru-RU" sz="2400" b="1" smtClean="0">
              <a:solidFill>
                <a:srgbClr val="002060"/>
              </a:solidFill>
            </a:endParaRPr>
          </a:p>
        </p:txBody>
      </p:sp>
      <p:sp>
        <p:nvSpPr>
          <p:cNvPr id="5018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altLang="ru-RU" sz="2800" b="1" smtClean="0"/>
              <a:t>Достигнутые результаты (было и стало)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75" y="2071688"/>
            <a:ext cx="3714750" cy="164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latin typeface="Calibri" pitchFamily="34" charset="0"/>
              </a:rPr>
              <a:t>БЫЛО</a:t>
            </a:r>
            <a:r>
              <a:rPr lang="ru-RU" sz="2800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Calibri" pitchFamily="34" charset="0"/>
              </a:rPr>
              <a:t>115 </a:t>
            </a:r>
            <a:r>
              <a:rPr lang="ru-RU" sz="2800" b="1" dirty="0">
                <a:solidFill>
                  <a:schemeClr val="tx2"/>
                </a:solidFill>
                <a:latin typeface="Calibri" pitchFamily="34" charset="0"/>
              </a:rPr>
              <a:t>минут</a:t>
            </a:r>
          </a:p>
          <a:p>
            <a:pPr algn="ctr"/>
            <a:r>
              <a:rPr lang="ru-RU" dirty="0">
                <a:solidFill>
                  <a:srgbClr val="9BBB59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2063" y="2143125"/>
            <a:ext cx="3714750" cy="1435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chemeClr val="tx2"/>
                </a:solidFill>
                <a:latin typeface="Calibri" pitchFamily="34" charset="0"/>
              </a:rPr>
              <a:t>СТАЛО</a:t>
            </a:r>
            <a:r>
              <a:rPr lang="ru-RU" sz="2800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alibri" pitchFamily="34" charset="0"/>
              </a:rPr>
              <a:t>50 </a:t>
            </a:r>
            <a:r>
              <a:rPr lang="ru-RU" sz="2800" b="1" dirty="0">
                <a:solidFill>
                  <a:schemeClr val="tx2"/>
                </a:solidFill>
                <a:latin typeface="Calibri" pitchFamily="34" charset="0"/>
              </a:rPr>
              <a:t>минут</a:t>
            </a:r>
          </a:p>
          <a:p>
            <a:pPr algn="ctr"/>
            <a:r>
              <a:rPr lang="ru-RU" dirty="0">
                <a:solidFill>
                  <a:srgbClr val="9BBB59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0183" name="Прямоугольник 23"/>
          <p:cNvSpPr>
            <a:spLocks noChangeArrowheads="1"/>
          </p:cNvSpPr>
          <p:nvPr/>
        </p:nvSpPr>
        <p:spPr bwMode="auto">
          <a:xfrm>
            <a:off x="2428875" y="428625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ЭКОНОМИЯ ВРЕМЕНИ:  </a:t>
            </a:r>
          </a:p>
          <a:p>
            <a:pPr algn="ctr"/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65 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минут;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Calibri" pitchFamily="34" charset="0"/>
              </a:rPr>
              <a:t>57 </a:t>
            </a:r>
            <a:r>
              <a:rPr lang="ru-RU" altLang="ru-RU" b="1" dirty="0">
                <a:solidFill>
                  <a:srgbClr val="002060"/>
                </a:solidFill>
                <a:latin typeface="Calibri" pitchFamily="34" charset="0"/>
              </a:rPr>
              <a:t>%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571082" y="2713831"/>
            <a:ext cx="2001838" cy="31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43063" y="3857625"/>
            <a:ext cx="6429375" cy="1588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844675" y="5210175"/>
            <a:ext cx="6624638" cy="825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Снижение временных потерь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за </a:t>
            </a:r>
            <a:r>
              <a:rPr lang="ru-RU" sz="1600" b="1" dirty="0">
                <a:solidFill>
                  <a:schemeClr val="tx2"/>
                </a:solidFill>
                <a:latin typeface="Times New Roman" pitchFamily="18" charset="0"/>
                <a:cs typeface="Arial" charset="0"/>
              </a:rPr>
              <a:t>счет роста эффективности взаимодействия персонала , за счет выполнения всех мероприятий дорожной карты проекта </a:t>
            </a:r>
          </a:p>
        </p:txBody>
      </p:sp>
      <p:pic>
        <p:nvPicPr>
          <p:cNvPr id="50187" name="Рисунок 26" descr="d:\Users\argunova\Desktop\презентация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0006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Номер слайда 3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fld id="{52F6819C-EC70-4098-9434-D89E13B8C120}" type="slidenum">
              <a:rPr lang="ru-RU" altLang="ru-RU" sz="1200">
                <a:solidFill>
                  <a:srgbClr val="898989"/>
                </a:solidFill>
                <a:cs typeface="Arial" charset="0"/>
              </a:rPr>
              <a:pPr algn="r" eaLnBrk="0" hangingPunct="0"/>
              <a:t>14</a:t>
            </a:fld>
            <a:endParaRPr lang="ru-RU" altLang="ru-RU" sz="1200">
              <a:solidFill>
                <a:srgbClr val="898989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2285992"/>
            <a:ext cx="7143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 smtClean="0">
                <a:solidFill>
                  <a:srgbClr val="FF0000"/>
                </a:solidFill>
                <a:latin typeface="Calibri" pitchFamily="34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dirty="0">
                <a:solidFill>
                  <a:srgbClr val="9BBB59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/>
            </a:extLst>
          </p:cNvPr>
          <p:cNvSpPr/>
          <p:nvPr/>
        </p:nvSpPr>
        <p:spPr>
          <a:xfrm>
            <a:off x="233363" y="3600450"/>
            <a:ext cx="8621712" cy="24638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357158" y="1214422"/>
            <a:ext cx="8637588" cy="221457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TextBox 31">
            <a:extLst>
              <a:ext uri="{FF2B5EF4-FFF2-40B4-BE49-F238E27FC236}"/>
            </a:extLst>
          </p:cNvPr>
          <p:cNvSpPr txBox="1"/>
          <p:nvPr/>
        </p:nvSpPr>
        <p:spPr>
          <a:xfrm>
            <a:off x="317500" y="1306513"/>
            <a:ext cx="1644650" cy="5222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Руководство проектом</a:t>
            </a:r>
          </a:p>
        </p:txBody>
      </p:sp>
      <p:sp>
        <p:nvSpPr>
          <p:cNvPr id="39" name="TextBox 38">
            <a:extLst>
              <a:ext uri="{FF2B5EF4-FFF2-40B4-BE49-F238E27FC236}"/>
            </a:extLst>
          </p:cNvPr>
          <p:cNvSpPr txBox="1"/>
          <p:nvPr/>
        </p:nvSpPr>
        <p:spPr>
          <a:xfrm>
            <a:off x="315913" y="3630613"/>
            <a:ext cx="2189162" cy="3079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accent2"/>
                </a:solidFill>
                <a:latin typeface="+mn-lt"/>
              </a:rPr>
              <a:t>Рабочая группа проекта</a:t>
            </a:r>
          </a:p>
        </p:txBody>
      </p:sp>
      <p:sp>
        <p:nvSpPr>
          <p:cNvPr id="68616" name="Заголовок 2"/>
          <p:cNvSpPr>
            <a:spLocks noGrp="1"/>
          </p:cNvSpPr>
          <p:nvPr>
            <p:ph type="title"/>
          </p:nvPr>
        </p:nvSpPr>
        <p:spPr>
          <a:xfrm>
            <a:off x="244475" y="332656"/>
            <a:ext cx="8648700" cy="439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Команда проекта </a:t>
            </a:r>
          </a:p>
        </p:txBody>
      </p:sp>
      <p:sp>
        <p:nvSpPr>
          <p:cNvPr id="19" name="Rectangle 53"/>
          <p:cNvSpPr txBox="1">
            <a:spLocks noChangeArrowheads="1"/>
          </p:cNvSpPr>
          <p:nvPr/>
        </p:nvSpPr>
        <p:spPr bwMode="auto">
          <a:xfrm>
            <a:off x="3857620" y="3000372"/>
            <a:ext cx="2000264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Качалова Татьяна Викторовна, заведующий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0" name="Rectangle 165"/>
          <p:cNvSpPr txBox="1">
            <a:spLocks noChangeArrowheads="1"/>
          </p:cNvSpPr>
          <p:nvPr/>
        </p:nvSpPr>
        <p:spPr bwMode="auto">
          <a:xfrm>
            <a:off x="3357554" y="1285860"/>
            <a:ext cx="2571768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         Руководитель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7500" y="1940638"/>
            <a:ext cx="1501200" cy="1458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6" name="Rectangle 53"/>
          <p:cNvSpPr txBox="1">
            <a:spLocks noChangeArrowheads="1"/>
          </p:cNvSpPr>
          <p:nvPr/>
        </p:nvSpPr>
        <p:spPr bwMode="auto">
          <a:xfrm>
            <a:off x="285720" y="5572140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Киселева Юлия Сергеевна,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старший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38" name="Rectangle 53"/>
          <p:cNvSpPr txBox="1">
            <a:spLocks noChangeArrowheads="1"/>
          </p:cNvSpPr>
          <p:nvPr/>
        </p:nvSpPr>
        <p:spPr bwMode="auto">
          <a:xfrm>
            <a:off x="1785918" y="5572140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Герасименко Марина Александровна, педагог-психолог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2" name="Rectangle 53"/>
          <p:cNvSpPr txBox="1">
            <a:spLocks noChangeArrowheads="1"/>
          </p:cNvSpPr>
          <p:nvPr/>
        </p:nvSpPr>
        <p:spPr bwMode="auto">
          <a:xfrm>
            <a:off x="3500430" y="5572140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Шепелева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Елена Евгеньевна, учитель-дефектолог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13968" y="409029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4" name="Rectangle 53"/>
          <p:cNvSpPr txBox="1">
            <a:spLocks noChangeArrowheads="1"/>
          </p:cNvSpPr>
          <p:nvPr/>
        </p:nvSpPr>
        <p:spPr bwMode="auto">
          <a:xfrm>
            <a:off x="5000628" y="5572140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err="1" smtClean="0">
                <a:solidFill>
                  <a:srgbClr val="00295C"/>
                </a:solidFill>
              </a:rPr>
              <a:t>Коротаева</a:t>
            </a:r>
            <a:r>
              <a:rPr lang="ru-RU" altLang="ru-RU" sz="1000" b="1" kern="0" dirty="0" smtClean="0">
                <a:solidFill>
                  <a:srgbClr val="00295C"/>
                </a:solidFill>
              </a:rPr>
              <a:t> Людмила Васильевна, инструктор по ФК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98144" y="4090293"/>
            <a:ext cx="1076375" cy="1452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48264" y="6376243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2</a:t>
            </a:fld>
            <a:endParaRPr lang="ru-RU" sz="1400" dirty="0"/>
          </a:p>
        </p:txBody>
      </p:sp>
      <p:pic>
        <p:nvPicPr>
          <p:cNvPr id="23" name="Picture 5" descr="D:\Мои документы\методист\логотип\Непоседы_лого_обрез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928802"/>
            <a:ext cx="1428760" cy="138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IMG-f465f76cb2f55ec8a6d5662a351477ee-V - коп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500174"/>
            <a:ext cx="928694" cy="1474117"/>
          </a:xfrm>
          <a:prstGeom prst="rect">
            <a:avLst/>
          </a:prstGeom>
          <a:noFill/>
        </p:spPr>
      </p:pic>
      <p:pic>
        <p:nvPicPr>
          <p:cNvPr id="19457" name="Picture 1" descr="C:\Users\Детсад 89\Desktop\XiE9qzVFlxg.jpg"/>
          <p:cNvPicPr>
            <a:picLocks noChangeAspect="1" noChangeArrowheads="1"/>
          </p:cNvPicPr>
          <p:nvPr/>
        </p:nvPicPr>
        <p:blipFill>
          <a:blip r:embed="rId4" cstate="print"/>
          <a:srcRect t="13877"/>
          <a:stretch>
            <a:fillRect/>
          </a:stretch>
        </p:blipFill>
        <p:spPr bwMode="auto">
          <a:xfrm>
            <a:off x="500034" y="4000504"/>
            <a:ext cx="1000132" cy="1532542"/>
          </a:xfrm>
          <a:prstGeom prst="rect">
            <a:avLst/>
          </a:prstGeom>
          <a:noFill/>
        </p:spPr>
      </p:pic>
      <p:pic>
        <p:nvPicPr>
          <p:cNvPr id="19459" name="Picture 3" descr="IMG_4370"/>
          <p:cNvPicPr>
            <a:picLocks noChangeAspect="1" noChangeArrowheads="1"/>
          </p:cNvPicPr>
          <p:nvPr/>
        </p:nvPicPr>
        <p:blipFill>
          <a:blip r:embed="rId5"/>
          <a:srcRect l="11250" t="17500" r="6249"/>
          <a:stretch>
            <a:fillRect/>
          </a:stretch>
        </p:blipFill>
        <p:spPr bwMode="auto">
          <a:xfrm>
            <a:off x="2000232" y="4000504"/>
            <a:ext cx="1071570" cy="1535903"/>
          </a:xfrm>
          <a:prstGeom prst="rect">
            <a:avLst/>
          </a:prstGeom>
          <a:noFill/>
        </p:spPr>
      </p:pic>
      <p:pic>
        <p:nvPicPr>
          <p:cNvPr id="19461" name="Picture 5" descr="логопед"/>
          <p:cNvPicPr>
            <a:picLocks noChangeAspect="1" noChangeArrowheads="1"/>
          </p:cNvPicPr>
          <p:nvPr/>
        </p:nvPicPr>
        <p:blipFill>
          <a:blip r:embed="rId6"/>
          <a:srcRect r="9999"/>
          <a:stretch>
            <a:fillRect/>
          </a:stretch>
        </p:blipFill>
        <p:spPr bwMode="auto">
          <a:xfrm>
            <a:off x="3571868" y="4000504"/>
            <a:ext cx="1285884" cy="1571626"/>
          </a:xfrm>
          <a:prstGeom prst="rect">
            <a:avLst/>
          </a:prstGeom>
          <a:noFill/>
        </p:spPr>
      </p:pic>
      <p:pic>
        <p:nvPicPr>
          <p:cNvPr id="19462" name="Рисунок 2" descr="H:\Конкурс Воспитатели России\lNNv_hk43w8.jpg"/>
          <p:cNvPicPr>
            <a:picLocks noChangeAspect="1" noChangeArrowheads="1"/>
          </p:cNvPicPr>
          <p:nvPr/>
        </p:nvPicPr>
        <p:blipFill>
          <a:blip r:embed="rId7"/>
          <a:srcRect l="29984" t="39552" r="54944" b="32743"/>
          <a:stretch>
            <a:fillRect/>
          </a:stretch>
        </p:blipFill>
        <p:spPr bwMode="auto">
          <a:xfrm>
            <a:off x="5143504" y="4000504"/>
            <a:ext cx="1143008" cy="157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http://mdou89.beluo31.ru/wp-content/uploads/2015/04/%D0%90%D0%B2%D0%B4%D0%B5%D0%B5%D0%B2%D0%B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4000504"/>
            <a:ext cx="1357322" cy="1627612"/>
          </a:xfrm>
          <a:prstGeom prst="rect">
            <a:avLst/>
          </a:prstGeom>
          <a:noFill/>
        </p:spPr>
      </p:pic>
      <p:sp>
        <p:nvSpPr>
          <p:cNvPr id="26" name="Rectangle 53"/>
          <p:cNvSpPr txBox="1">
            <a:spLocks noChangeArrowheads="1"/>
          </p:cNvSpPr>
          <p:nvPr/>
        </p:nvSpPr>
        <p:spPr bwMode="auto">
          <a:xfrm>
            <a:off x="6643702" y="5572140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Авдеева Марина Ивановна, социальный педагог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  <p:pic>
        <p:nvPicPr>
          <p:cNvPr id="25" name="Picture 1" descr="C:\Users\Детсад 89\Desktop\XiE9qzVFlxg.jpg"/>
          <p:cNvPicPr>
            <a:picLocks noChangeAspect="1" noChangeArrowheads="1"/>
          </p:cNvPicPr>
          <p:nvPr/>
        </p:nvPicPr>
        <p:blipFill>
          <a:blip r:embed="rId4" cstate="print"/>
          <a:srcRect t="13877"/>
          <a:stretch>
            <a:fillRect/>
          </a:stretch>
        </p:blipFill>
        <p:spPr bwMode="auto">
          <a:xfrm>
            <a:off x="2428860" y="1428736"/>
            <a:ext cx="1000132" cy="1532542"/>
          </a:xfrm>
          <a:prstGeom prst="rect">
            <a:avLst/>
          </a:prstGeom>
          <a:noFill/>
        </p:spPr>
      </p:pic>
      <p:sp>
        <p:nvSpPr>
          <p:cNvPr id="27" name="Rectangle 165"/>
          <p:cNvSpPr txBox="1">
            <a:spLocks noChangeArrowheads="1"/>
          </p:cNvSpPr>
          <p:nvPr/>
        </p:nvSpPr>
        <p:spPr bwMode="auto">
          <a:xfrm>
            <a:off x="1500166" y="1285860"/>
            <a:ext cx="2571768" cy="153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marL="342900" indent="-342900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587" lvl="1" indent="0" algn="ctr">
              <a:buClr>
                <a:srgbClr val="002960"/>
              </a:buClr>
              <a:buSzPct val="125000"/>
              <a:defRPr/>
            </a:pPr>
            <a:r>
              <a:rPr lang="ru-RU" altLang="ru-RU" sz="1000" kern="0" dirty="0" smtClean="0">
                <a:solidFill>
                  <a:srgbClr val="00295C"/>
                </a:solidFill>
              </a:rPr>
              <a:t>         Заказчик проекта</a:t>
            </a:r>
            <a:endParaRPr lang="en-US" altLang="ru-RU" sz="1000" kern="0" dirty="0" smtClean="0">
              <a:solidFill>
                <a:srgbClr val="00295C"/>
              </a:solidFill>
            </a:endParaRPr>
          </a:p>
        </p:txBody>
      </p:sp>
      <p:sp>
        <p:nvSpPr>
          <p:cNvPr id="28" name="Rectangle 53"/>
          <p:cNvSpPr txBox="1">
            <a:spLocks noChangeArrowheads="1"/>
          </p:cNvSpPr>
          <p:nvPr/>
        </p:nvSpPr>
        <p:spPr bwMode="auto">
          <a:xfrm>
            <a:off x="2214546" y="2928934"/>
            <a:ext cx="1462088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93675" indent="-19208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457200" indent="-261938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614363" indent="-1555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49300" indent="-130175" defTabSz="8953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065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37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09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78100" indent="-130175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Киселева Юлия Сергеевна, </a:t>
            </a:r>
          </a:p>
          <a:p>
            <a:pPr algn="ctr">
              <a:buClr>
                <a:srgbClr val="002960"/>
              </a:buClr>
              <a:defRPr/>
            </a:pPr>
            <a:r>
              <a:rPr lang="ru-RU" altLang="ru-RU" sz="1000" b="1" kern="0" dirty="0" smtClean="0">
                <a:solidFill>
                  <a:srgbClr val="00295C"/>
                </a:solidFill>
              </a:rPr>
              <a:t>старший воспитатель</a:t>
            </a:r>
            <a:endParaRPr lang="ru-RU" altLang="ru-RU" sz="1000" kern="0" dirty="0" smtClean="0">
              <a:solidFill>
                <a:srgbClr val="00295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4369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475" y="404664"/>
            <a:ext cx="8648700" cy="588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Карта текущего состояния процесса </a:t>
            </a: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Сокращение длительности процесса «Информирование </a:t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и консультирование родителей (законных представителей)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01423" name="Group 213"/>
          <p:cNvGrpSpPr>
            <a:grpSpLocks/>
          </p:cNvGrpSpPr>
          <p:nvPr/>
        </p:nvGrpSpPr>
        <p:grpSpPr bwMode="auto">
          <a:xfrm>
            <a:off x="2571736" y="1428736"/>
            <a:ext cx="4098925" cy="279400"/>
            <a:chOff x="176211" y="1362814"/>
            <a:chExt cx="8589720" cy="272561"/>
          </a:xfrm>
        </p:grpSpPr>
        <p:cxnSp>
          <p:nvCxnSpPr>
            <p:cNvPr id="74" name="Straight Connector 216"/>
            <p:cNvCxnSpPr/>
            <p:nvPr/>
          </p:nvCxnSpPr>
          <p:spPr>
            <a:xfrm>
              <a:off x="176211" y="1348227"/>
              <a:ext cx="8589720" cy="0"/>
            </a:xfrm>
            <a:prstGeom prst="line">
              <a:avLst/>
            </a:prstGeom>
            <a:noFill/>
            <a:ln w="19050" cap="flat" cmpd="sng" algn="ctr">
              <a:gradFill flip="none" rotWithShape="1">
                <a:gsLst>
                  <a:gs pos="76000">
                    <a:srgbClr val="91C1FE"/>
                  </a:gs>
                  <a:gs pos="21692">
                    <a:srgbClr val="002960">
                      <a:lumMod val="25000"/>
                      <a:lumOff val="75000"/>
                    </a:srgbClr>
                  </a:gs>
                  <a:gs pos="0">
                    <a:srgbClr val="FFFFFF"/>
                  </a:gs>
                  <a:gs pos="50000">
                    <a:srgbClr val="C7E0FB">
                      <a:lumMod val="75000"/>
                    </a:srgbClr>
                  </a:gs>
                  <a:gs pos="100000">
                    <a:srgbClr val="E9EEF3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prstDash val="solid"/>
            </a:ln>
            <a:effectLst/>
          </p:spPr>
        </p:cxnSp>
        <p:cxnSp>
          <p:nvCxnSpPr>
            <p:cNvPr id="75" name="Straight Connector 217"/>
            <p:cNvCxnSpPr/>
            <p:nvPr/>
          </p:nvCxnSpPr>
          <p:spPr>
            <a:xfrm>
              <a:off x="176211" y="1623061"/>
              <a:ext cx="8589720" cy="0"/>
            </a:xfrm>
            <a:prstGeom prst="line">
              <a:avLst/>
            </a:prstGeom>
            <a:noFill/>
            <a:ln w="19050" cap="flat" cmpd="sng" algn="ctr">
              <a:gradFill flip="none" rotWithShape="1">
                <a:gsLst>
                  <a:gs pos="76000">
                    <a:srgbClr val="91C1FE"/>
                  </a:gs>
                  <a:gs pos="21692">
                    <a:srgbClr val="002960">
                      <a:lumMod val="25000"/>
                      <a:lumOff val="75000"/>
                    </a:srgbClr>
                  </a:gs>
                  <a:gs pos="0">
                    <a:srgbClr val="FFFFFF"/>
                  </a:gs>
                  <a:gs pos="50000">
                    <a:srgbClr val="C7E0FB">
                      <a:lumMod val="75000"/>
                    </a:srgbClr>
                  </a:gs>
                  <a:gs pos="100000">
                    <a:srgbClr val="E9EEF3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prstDash val="solid"/>
            </a:ln>
            <a:effectLst/>
          </p:spPr>
        </p:cxnSp>
      </p:grpSp>
      <p:sp>
        <p:nvSpPr>
          <p:cNvPr id="90" name="TextBox 89"/>
          <p:cNvSpPr txBox="1"/>
          <p:nvPr/>
        </p:nvSpPr>
        <p:spPr>
          <a:xfrm>
            <a:off x="835025" y="2780928"/>
            <a:ext cx="77057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+mn-lt"/>
              </a:rPr>
              <a:t>Представление карты текущего состояния процесса </a:t>
            </a:r>
            <a:endParaRPr lang="ru-RU" sz="2400" dirty="0" smtClean="0">
              <a:latin typeface="+mn-lt"/>
            </a:endParaRPr>
          </a:p>
          <a:p>
            <a:pPr algn="ctr">
              <a:defRPr/>
            </a:pPr>
            <a:r>
              <a:rPr lang="ru-RU" sz="2400" dirty="0" smtClean="0">
                <a:latin typeface="+mn-lt"/>
              </a:rPr>
              <a:t>с </a:t>
            </a:r>
            <a:r>
              <a:rPr lang="ru-RU" sz="2400" dirty="0">
                <a:latin typeface="+mn-lt"/>
              </a:rPr>
              <a:t>указанием временных затрат.</a:t>
            </a:r>
          </a:p>
          <a:p>
            <a:pPr algn="ctr">
              <a:defRPr/>
            </a:pPr>
            <a:r>
              <a:rPr lang="ru-RU" sz="2400" dirty="0">
                <a:latin typeface="+mn-lt"/>
              </a:rPr>
              <a:t>Обозначение проблемных участков.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74904" y="6448251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1400" smtClean="0"/>
              <a:pPr/>
              <a:t>3</a:t>
            </a:fld>
            <a:endParaRPr lang="ru-RU" sz="1400"/>
          </a:p>
        </p:txBody>
      </p:sp>
    </p:spTree>
    <p:extLst>
      <p:ext uri="{BB962C8B-B14F-4D97-AF65-F5344CB8AC3E}">
        <p14:creationId xmlns="" xmlns:p14="http://schemas.microsoft.com/office/powerpoint/2010/main" val="736380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2867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ru-RU" altLang="ru-RU" sz="2000" dirty="0" smtClean="0">
                <a:latin typeface="Franklin Gothic Medium" pitchFamily="34" charset="0"/>
              </a:rPr>
              <a:t>Карта текущего состояния процесса</a:t>
            </a:r>
            <a:br>
              <a:rPr lang="ru-RU" altLang="ru-RU" sz="2000" dirty="0" smtClean="0">
                <a:latin typeface="Franklin Gothic Medium" pitchFamily="34" charset="0"/>
              </a:rPr>
            </a:br>
            <a:r>
              <a:rPr lang="ru-RU" sz="1800" u="sng" dirty="0" smtClean="0"/>
              <a:t>«Сокращение длительности процесса «Информирование </a:t>
            </a:r>
            <a:br>
              <a:rPr lang="ru-RU" sz="1800" u="sng" dirty="0" smtClean="0"/>
            </a:br>
            <a:r>
              <a:rPr lang="ru-RU" sz="1800" u="sng" dirty="0" smtClean="0"/>
              <a:t>и консультирование родителей (законных представителей)»</a:t>
            </a:r>
            <a:endParaRPr lang="ru-RU" altLang="ru-RU" sz="1800" u="sng" dirty="0" smtClean="0">
              <a:latin typeface="Franklin Gothic Medium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3350" y="333375"/>
            <a:ext cx="8470900" cy="6477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  <a:t>Введение в предметную область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Franklin Gothic Medium" pitchFamily="34" charset="0"/>
              </a:rPr>
              <a:t>(описание ситуации «как есть»)</a:t>
            </a:r>
            <a: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  <a:t/>
            </a:r>
            <a:br>
              <a:rPr lang="ru-RU" sz="3000" b="1" dirty="0" smtClean="0">
                <a:solidFill>
                  <a:schemeClr val="tx1"/>
                </a:solidFill>
                <a:latin typeface="Franklin Gothic Medium" pitchFamily="34" charset="0"/>
              </a:rPr>
            </a:br>
            <a:endParaRPr lang="ru-RU" sz="3000" b="1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cxnSp>
        <p:nvCxnSpPr>
          <p:cNvPr id="20" name="Прямая соединительная линия 19"/>
          <p:cNvCxnSpPr>
            <a:stCxn id="10" idx="1"/>
            <a:endCxn id="10" idx="3"/>
          </p:cNvCxnSpPr>
          <p:nvPr/>
        </p:nvCxnSpPr>
        <p:spPr>
          <a:xfrm>
            <a:off x="122238" y="4897438"/>
            <a:ext cx="550862" cy="10001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8" name="TextBox 48"/>
          <p:cNvSpPr txBox="1">
            <a:spLocks noChangeArrowheads="1"/>
          </p:cNvSpPr>
          <p:nvPr/>
        </p:nvSpPr>
        <p:spPr bwMode="auto">
          <a:xfrm>
            <a:off x="214282" y="6581775"/>
            <a:ext cx="4608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ВПП (время протекания процесса)  – </a:t>
            </a:r>
            <a:r>
              <a:rPr lang="ru-RU" sz="12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50 </a:t>
            </a:r>
            <a:r>
              <a:rPr lang="ru-RU" sz="1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мин. - </a:t>
            </a:r>
            <a:r>
              <a:rPr lang="ru-RU" sz="1200" b="1" dirty="0" smtClean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115 </a:t>
            </a:r>
            <a:r>
              <a:rPr lang="ru-RU" sz="1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мин.</a:t>
            </a:r>
          </a:p>
        </p:txBody>
      </p:sp>
      <p:sp>
        <p:nvSpPr>
          <p:cNvPr id="63" name="Номер слайда 3"/>
          <p:cNvSpPr txBox="1">
            <a:spLocks noGrp="1"/>
          </p:cNvSpPr>
          <p:nvPr/>
        </p:nvSpPr>
        <p:spPr>
          <a:xfrm>
            <a:off x="8643938" y="6500813"/>
            <a:ext cx="347662" cy="28575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fld id="{0F4EB3B7-BDF7-42AB-AF99-A2864A098937}" type="slidenum">
              <a:rPr lang="ru-RU" sz="1200" b="1">
                <a:solidFill>
                  <a:schemeClr val="accent5">
                    <a:lumMod val="50000"/>
                  </a:schemeClr>
                </a:solidFill>
                <a:cs typeface="Arial" charset="0"/>
              </a:rPr>
              <a:pPr algn="ctr">
                <a:defRPr/>
              </a:pPr>
              <a:t>4</a:t>
            </a:fld>
            <a:endParaRPr lang="ru-RU" sz="1200" b="1" dirty="0">
              <a:solidFill>
                <a:schemeClr val="accent5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10" name="Пятно 1 60"/>
          <p:cNvSpPr/>
          <p:nvPr/>
        </p:nvSpPr>
        <p:spPr>
          <a:xfrm>
            <a:off x="122238" y="4714875"/>
            <a:ext cx="550862" cy="4587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11" name="Пятно 1 60"/>
          <p:cNvSpPr/>
          <p:nvPr/>
        </p:nvSpPr>
        <p:spPr>
          <a:xfrm>
            <a:off x="142844" y="5143512"/>
            <a:ext cx="522288" cy="3619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2" name="Пятно 1 60"/>
          <p:cNvSpPr/>
          <p:nvPr/>
        </p:nvSpPr>
        <p:spPr>
          <a:xfrm>
            <a:off x="142844" y="5572140"/>
            <a:ext cx="496888" cy="3190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13" name="Пятно 1 60"/>
          <p:cNvSpPr/>
          <p:nvPr/>
        </p:nvSpPr>
        <p:spPr>
          <a:xfrm>
            <a:off x="142844" y="5929330"/>
            <a:ext cx="544512" cy="33020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graphicFrame>
        <p:nvGraphicFramePr>
          <p:cNvPr id="64" name="Таблица 63"/>
          <p:cNvGraphicFramePr>
            <a:graphicFrameLocks noGrp="1"/>
          </p:cNvGraphicFramePr>
          <p:nvPr/>
        </p:nvGraphicFramePr>
        <p:xfrm>
          <a:off x="1000100" y="2214554"/>
          <a:ext cx="1463824" cy="1432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63824"/>
              </a:tblGrid>
              <a:tr h="35718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специалисты ДОУ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6982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Назначение времени консультирования родителям (законным</a:t>
                      </a:r>
                      <a:r>
                        <a:rPr kumimoji="0" lang="ru-RU" sz="800" b="1" i="0" u="none" strike="noStrike" cap="none" normalizeH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представителям), приглашение на встречу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930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 – </a:t>
                      </a:r>
                      <a:r>
                        <a:rPr lang="ru-RU" sz="900" baseline="0" dirty="0" smtClean="0"/>
                        <a:t> 5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" name="Прямоугольник 60"/>
          <p:cNvSpPr/>
          <p:nvPr/>
        </p:nvSpPr>
        <p:spPr>
          <a:xfrm>
            <a:off x="428596" y="2285992"/>
            <a:ext cx="251520" cy="122413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ВХОД</a:t>
            </a:r>
          </a:p>
        </p:txBody>
      </p:sp>
      <p:sp>
        <p:nvSpPr>
          <p:cNvPr id="47133" name="Прямоугольник 54"/>
          <p:cNvSpPr>
            <a:spLocks noChangeArrowheads="1"/>
          </p:cNvSpPr>
          <p:nvPr/>
        </p:nvSpPr>
        <p:spPr bwMode="auto">
          <a:xfrm>
            <a:off x="5219700" y="4560888"/>
            <a:ext cx="36734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cs typeface="Arial" charset="0"/>
              </a:rPr>
              <a:t>Условные обозначения:</a:t>
            </a: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3000364" y="2285992"/>
          <a:ext cx="1512838" cy="128821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12838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специалисты ДОУ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Обсуждение проблем, вопросов индивидуальной беседы</a:t>
                      </a: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10</a:t>
                      </a:r>
                      <a:r>
                        <a:rPr lang="ru-RU" sz="900" dirty="0" smtClean="0"/>
                        <a:t> мин. –  20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4929190" y="2214554"/>
          <a:ext cx="1626061" cy="156253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26061"/>
              </a:tblGrid>
              <a:tr h="262209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89280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Анализ выявленных проблем в ходе консультации с родителями, поиск решений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534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baseline="0" dirty="0" smtClean="0"/>
                        <a:t>10 м</a:t>
                      </a:r>
                      <a:r>
                        <a:rPr lang="ru-RU" sz="900" dirty="0" smtClean="0"/>
                        <a:t>ин. –  20</a:t>
                      </a:r>
                      <a:r>
                        <a:rPr lang="ru-RU" sz="900" baseline="0" dirty="0" smtClean="0"/>
                        <a:t>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7000892" y="2285992"/>
          <a:ext cx="1476970" cy="10972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476970"/>
              </a:tblGrid>
              <a:tr h="356640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2522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Решение выявленных проблем, предложений</a:t>
                      </a:r>
                    </a:p>
                  </a:txBody>
                  <a:tcPr/>
                </a:tc>
              </a:tr>
              <a:tr h="14044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5 мин. –  </a:t>
                      </a:r>
                      <a:r>
                        <a:rPr lang="ru-RU" sz="900" baseline="0" dirty="0" smtClean="0"/>
                        <a:t> 20 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5" name="Таблица 64"/>
          <p:cNvGraphicFramePr>
            <a:graphicFrameLocks noGrp="1"/>
          </p:cNvGraphicFramePr>
          <p:nvPr/>
        </p:nvGraphicFramePr>
        <p:xfrm>
          <a:off x="2357422" y="3714752"/>
          <a:ext cx="2143140" cy="111473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143140"/>
              </a:tblGrid>
              <a:tr h="234053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Подключение специалистов для решения поставленной проблемы</a:t>
                      </a:r>
                    </a:p>
                  </a:txBody>
                  <a:tcPr/>
                </a:tc>
              </a:tr>
              <a:tr h="37448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10 мин. –  20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2" name="Таблица 71"/>
          <p:cNvGraphicFramePr>
            <a:graphicFrameLocks noGrp="1"/>
          </p:cNvGraphicFramePr>
          <p:nvPr/>
        </p:nvGraphicFramePr>
        <p:xfrm>
          <a:off x="5214942" y="3786190"/>
          <a:ext cx="2571768" cy="122629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71768"/>
              </a:tblGrid>
              <a:tr h="35983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900" b="1" dirty="0" smtClean="0">
                          <a:solidFill>
                            <a:schemeClr val="lt1"/>
                          </a:solidFill>
                          <a:cs typeface="+mn-cs"/>
                        </a:rPr>
                        <a:t>Заведующий,</a:t>
                      </a: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 </a:t>
                      </a:r>
                    </a:p>
                    <a:p>
                      <a:pPr algn="ctr">
                        <a:defRPr/>
                      </a:pPr>
                      <a:r>
                        <a:rPr lang="ru-RU" sz="900" b="1" baseline="0" dirty="0" smtClean="0">
                          <a:solidFill>
                            <a:schemeClr val="lt1"/>
                          </a:solidFill>
                          <a:cs typeface="+mn-cs"/>
                        </a:rPr>
                        <a:t>специалисты ДОУ </a:t>
                      </a:r>
                      <a:endParaRPr lang="ru-RU" sz="900" b="1" dirty="0" smtClean="0">
                        <a:solidFill>
                          <a:schemeClr val="tx1"/>
                        </a:solidFill>
                        <a:cs typeface="Arial" pitchFamily="34" charset="0"/>
                      </a:endParaRPr>
                    </a:p>
                  </a:txBody>
                  <a:tcPr/>
                </a:tc>
              </a:tr>
              <a:tr h="494774"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Повторное консультирование родителей (законных представителей)</a:t>
                      </a:r>
                      <a:endParaRPr lang="ru-RU" sz="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9836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Параметры</a:t>
                      </a:r>
                      <a:r>
                        <a:rPr lang="ru-RU" sz="900" baseline="0" dirty="0" smtClean="0"/>
                        <a:t> шага</a:t>
                      </a:r>
                    </a:p>
                    <a:p>
                      <a:pPr algn="ctr"/>
                      <a:r>
                        <a:rPr lang="ru-RU" sz="900" dirty="0" smtClean="0"/>
                        <a:t>10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 –  30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 мин.</a:t>
                      </a:r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7148" name="Picture 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011738"/>
            <a:ext cx="31623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714375" y="4822825"/>
          <a:ext cx="4572005" cy="180937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72005"/>
              </a:tblGrid>
              <a:tr h="366140">
                <a:tc>
                  <a:txBody>
                    <a:bodyPr/>
                    <a:lstStyle/>
                    <a:p>
                      <a:pPr marL="609600" marR="64008" lvl="0" indent="-609600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6" charset="0"/>
                          <a:ea typeface="+mn-ea"/>
                          <a:cs typeface="+mn-cs"/>
                        </a:rPr>
                        <a:t>Потеря времени в связи с отсутствием руководителя и специалистов ДОУ на </a:t>
                      </a:r>
                    </a:p>
                    <a:p>
                      <a:pPr marL="609600" marR="64008" lvl="0" indent="-609600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6" charset="0"/>
                          <a:ea typeface="+mn-ea"/>
                          <a:cs typeface="+mn-cs"/>
                        </a:rPr>
                        <a:t>месте (совещание, ГМО т.п.)</a:t>
                      </a:r>
                    </a:p>
                  </a:txBody>
                  <a:tcPr marL="91427" marR="91427" marT="45738" marB="45738"/>
                </a:tc>
              </a:tr>
              <a:tr h="366140">
                <a:tc>
                  <a:txBody>
                    <a:bodyPr/>
                    <a:lstStyle/>
                    <a:p>
                      <a:pPr marL="609600" marR="64008" indent="-609600">
                        <a:lnSpc>
                          <a:spcPct val="80000"/>
                        </a:lnSpc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6" charset="0"/>
                        </a:rPr>
                        <a:t>Потеря времени при  ознакомлении родителей (законных представителей) с </a:t>
                      </a:r>
                    </a:p>
                    <a:p>
                      <a:pPr marL="609600" marR="64008" indent="-609600">
                        <a:lnSpc>
                          <a:spcPct val="80000"/>
                        </a:lnSpc>
                        <a:spcBef>
                          <a:spcPts val="400"/>
                        </a:spcBef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 pitchFamily="16" charset="0"/>
                        </a:rPr>
                        <a:t>документами для поступления и оформления в детский сад</a:t>
                      </a:r>
                    </a:p>
                  </a:txBody>
                  <a:tcPr marL="91427" marR="91427" marT="45738" marB="45738"/>
                </a:tc>
              </a:tr>
              <a:tr h="366140">
                <a:tc>
                  <a:txBody>
                    <a:bodyPr/>
                    <a:lstStyle/>
                    <a:p>
                      <a:pPr marL="609600" marR="64008" lvl="0" indent="-60960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prstClr val="black"/>
                          </a:solidFill>
                          <a:latin typeface="Times New Roman" pitchFamily="16" charset="0"/>
                        </a:rPr>
                        <a:t>Потеря времени во время информирования и консультирования родителей и </a:t>
                      </a:r>
                    </a:p>
                    <a:p>
                      <a:pPr marL="609600" marR="64008" lvl="0" indent="-60960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ct val="68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prstClr val="black"/>
                          </a:solidFill>
                          <a:latin typeface="Times New Roman" pitchFamily="16" charset="0"/>
                        </a:rPr>
                        <a:t>сбора данных (законных представителей)</a:t>
                      </a:r>
                      <a:endParaRPr lang="ru-RU" altLang="ru-RU" sz="1000" dirty="0" smtClean="0">
                        <a:solidFill>
                          <a:prstClr val="black"/>
                        </a:solidFill>
                        <a:latin typeface="Franklin Gothic Medium" pitchFamily="34" charset="0"/>
                      </a:endParaRPr>
                    </a:p>
                  </a:txBody>
                  <a:tcPr marL="91427" marR="91427" marT="45738" marB="45738"/>
                </a:tc>
              </a:tr>
              <a:tr h="6510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6" charset="0"/>
                        </a:rPr>
                        <a:t>Индивидуальное информирование и консультирование родителей (законных представителей)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 smtClean="0">
                        <a:latin typeface="Times New Roman" pitchFamily="16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 smtClean="0">
                        <a:latin typeface="Times New Roman" pitchFamily="16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 smtClean="0">
                        <a:latin typeface="Times New Roman" pitchFamily="16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" dirty="0" smtClean="0">
                        <a:latin typeface="Times New Roman" pitchFamily="16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6" charset="0"/>
                        </a:rPr>
                        <a:t>Потеря времени</a:t>
                      </a:r>
                    </a:p>
                  </a:txBody>
                  <a:tcPr marL="91427" marR="91427" marT="45738" marB="45738"/>
                </a:tc>
              </a:tr>
            </a:tbl>
          </a:graphicData>
        </a:graphic>
      </p:graphicFrame>
      <p:sp>
        <p:nvSpPr>
          <p:cNvPr id="70" name="Пятно 1 60"/>
          <p:cNvSpPr/>
          <p:nvPr/>
        </p:nvSpPr>
        <p:spPr>
          <a:xfrm>
            <a:off x="5770563" y="5103813"/>
            <a:ext cx="379412" cy="411162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776343" y="5490368"/>
            <a:ext cx="288032" cy="22683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843588" y="5716588"/>
            <a:ext cx="233362" cy="18256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832475" y="590708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Стрелка вправо с вырезом 76"/>
          <p:cNvSpPr/>
          <p:nvPr/>
        </p:nvSpPr>
        <p:spPr>
          <a:xfrm>
            <a:off x="5837238" y="6110288"/>
            <a:ext cx="246062" cy="165100"/>
          </a:xfrm>
          <a:prstGeom prst="notch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Стрелка вправо с вырезом 83"/>
          <p:cNvSpPr/>
          <p:nvPr/>
        </p:nvSpPr>
        <p:spPr>
          <a:xfrm>
            <a:off x="2643174" y="2786058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Стрелка вправо с вырезом 84"/>
          <p:cNvSpPr/>
          <p:nvPr/>
        </p:nvSpPr>
        <p:spPr>
          <a:xfrm>
            <a:off x="4643438" y="278605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Стрелка вправо с вырезом 103"/>
          <p:cNvSpPr/>
          <p:nvPr/>
        </p:nvSpPr>
        <p:spPr>
          <a:xfrm>
            <a:off x="6643702" y="2786058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5" name="Стрелка вправо с вырезом 104"/>
          <p:cNvSpPr/>
          <p:nvPr/>
        </p:nvSpPr>
        <p:spPr>
          <a:xfrm>
            <a:off x="8572528" y="2786058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6" name="Стрелка вправо с вырезом 105"/>
          <p:cNvSpPr/>
          <p:nvPr/>
        </p:nvSpPr>
        <p:spPr>
          <a:xfrm>
            <a:off x="2000232" y="4214818"/>
            <a:ext cx="246063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7" name="Стрелка вправо с вырезом 106"/>
          <p:cNvSpPr/>
          <p:nvPr/>
        </p:nvSpPr>
        <p:spPr>
          <a:xfrm>
            <a:off x="4857752" y="4286256"/>
            <a:ext cx="244475" cy="165100"/>
          </a:xfrm>
          <a:prstGeom prst="notch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85786" y="2000240"/>
            <a:ext cx="504825" cy="3619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1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6715140" y="2071678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643438" y="2071678"/>
            <a:ext cx="503238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3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786050" y="2071678"/>
            <a:ext cx="503238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2428860" y="3500438"/>
            <a:ext cx="504825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5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857752" y="3714752"/>
            <a:ext cx="504825" cy="360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/>
              <a:t>ШАГ 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8072462" y="3429000"/>
            <a:ext cx="785818" cy="288194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ПОЛУЧЕНИЕ ИНФОРМАЦИИ+ КО НСУЛЬТАЦИЯ</a:t>
            </a:r>
            <a:endParaRPr lang="ru-RU" b="1" dirty="0"/>
          </a:p>
        </p:txBody>
      </p:sp>
      <p:sp>
        <p:nvSpPr>
          <p:cNvPr id="86" name="Пятно 1 60"/>
          <p:cNvSpPr/>
          <p:nvPr/>
        </p:nvSpPr>
        <p:spPr>
          <a:xfrm>
            <a:off x="2000232" y="1928802"/>
            <a:ext cx="550862" cy="4587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87" name="Пятно 1 60"/>
          <p:cNvSpPr/>
          <p:nvPr/>
        </p:nvSpPr>
        <p:spPr>
          <a:xfrm>
            <a:off x="4000496" y="2000240"/>
            <a:ext cx="522288" cy="36195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94" name="Пятно 1 60"/>
          <p:cNvSpPr/>
          <p:nvPr/>
        </p:nvSpPr>
        <p:spPr>
          <a:xfrm>
            <a:off x="8072462" y="2071678"/>
            <a:ext cx="496888" cy="319088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96" name="Пятно 1 60"/>
          <p:cNvSpPr/>
          <p:nvPr/>
        </p:nvSpPr>
        <p:spPr>
          <a:xfrm>
            <a:off x="3857620" y="3571876"/>
            <a:ext cx="544512" cy="33020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00" name="Пятно 1 60"/>
          <p:cNvSpPr/>
          <p:nvPr/>
        </p:nvSpPr>
        <p:spPr>
          <a:xfrm>
            <a:off x="142844" y="6286520"/>
            <a:ext cx="544512" cy="33020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03" name="Пятно 1 60"/>
          <p:cNvSpPr/>
          <p:nvPr/>
        </p:nvSpPr>
        <p:spPr>
          <a:xfrm>
            <a:off x="7143768" y="3571876"/>
            <a:ext cx="544512" cy="330200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800" b="1" dirty="0">
                <a:solidFill>
                  <a:schemeClr val="bg1"/>
                </a:solidFill>
                <a:cs typeface="Arial" pitchFamily="34" charset="0"/>
              </a:rPr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684213" y="1125538"/>
            <a:ext cx="3167062" cy="358775"/>
          </a:xfrm>
        </p:spPr>
        <p:txBody>
          <a:bodyPr>
            <a:normAutofit fontScale="90000"/>
          </a:bodyPr>
          <a:lstStyle/>
          <a:p>
            <a:r>
              <a:rPr lang="ru-RU" sz="2400" smtClean="0"/>
              <a:t>Пирамида проблем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288" y="115888"/>
            <a:ext cx="8686800" cy="865187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3000" dirty="0" smtClean="0">
                <a:solidFill>
                  <a:srgbClr val="464646"/>
                </a:solidFill>
              </a:rPr>
              <a:t>Введение в предметную область</a:t>
            </a:r>
            <a:br>
              <a:rPr lang="ru-RU" sz="3000" dirty="0" smtClean="0">
                <a:solidFill>
                  <a:srgbClr val="464646"/>
                </a:solidFill>
              </a:rPr>
            </a:br>
            <a:r>
              <a:rPr lang="ru-RU" sz="3000" dirty="0" smtClean="0">
                <a:solidFill>
                  <a:srgbClr val="464646"/>
                </a:solidFill>
              </a:rPr>
              <a:t>(описание ситуации «как есть»)</a:t>
            </a:r>
            <a:endParaRPr lang="ru-RU" sz="3000" dirty="0">
              <a:solidFill>
                <a:srgbClr val="464646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07504" y="1556792"/>
          <a:ext cx="381642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4524375" y="1484313"/>
            <a:ext cx="4476781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/>
              <a:t>Потеря времени в связи с отсутствием руководителя и специалистов ДОУ на месте (совещание, ГМО т.п.)</a:t>
            </a:r>
          </a:p>
          <a:p>
            <a:pPr fontAlgn="t"/>
            <a:endParaRPr lang="ru-RU" sz="1400" dirty="0" smtClean="0"/>
          </a:p>
          <a:p>
            <a:pPr fontAlgn="t"/>
            <a:r>
              <a:rPr lang="ru-RU" sz="1400" dirty="0" smtClean="0"/>
              <a:t>Потеря времени при  ознакомлении родителей (законных представителей) с  документами для поступления и оформления в детский сад</a:t>
            </a:r>
          </a:p>
          <a:p>
            <a:endParaRPr lang="ru-RU" sz="1400" dirty="0" smtClean="0"/>
          </a:p>
          <a:p>
            <a:r>
              <a:rPr lang="ru-RU" sz="1400" dirty="0" smtClean="0"/>
              <a:t>Потеря времени во время информирования и консультирования родителей и сбора данных (законных представителей)</a:t>
            </a:r>
          </a:p>
          <a:p>
            <a:endParaRPr lang="ru-RU" sz="1400" dirty="0" smtClean="0"/>
          </a:p>
          <a:p>
            <a:r>
              <a:rPr lang="ru-RU" sz="1400" dirty="0" smtClean="0"/>
              <a:t>Индивидуальное информирование и консультирование родителей (законных представителей)</a:t>
            </a:r>
          </a:p>
          <a:p>
            <a:endParaRPr lang="ru-RU" sz="1400" dirty="0" smtClean="0"/>
          </a:p>
          <a:p>
            <a:r>
              <a:rPr lang="ru-RU" sz="1400" dirty="0" smtClean="0"/>
              <a:t>Потеря времени при повторном консультировании</a:t>
            </a:r>
            <a:endParaRPr lang="ru-RU" sz="1400" dirty="0"/>
          </a:p>
        </p:txBody>
      </p:sp>
      <p:sp>
        <p:nvSpPr>
          <p:cNvPr id="1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71934" y="3000372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973638" y="1125538"/>
            <a:ext cx="3168650" cy="358775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 algn="ctr">
              <a:defRPr/>
            </a:pPr>
            <a:r>
              <a:rPr lang="ru-RU" sz="2400" dirty="0" smtClean="0">
                <a:solidFill>
                  <a:srgbClr val="464646"/>
                </a:solidFill>
              </a:rPr>
              <a:t>Перечень проблем</a:t>
            </a:r>
            <a:endParaRPr lang="ru-RU" sz="2400" dirty="0">
              <a:solidFill>
                <a:srgbClr val="464646"/>
              </a:solidFill>
            </a:endParaRPr>
          </a:p>
        </p:txBody>
      </p:sp>
      <p:sp>
        <p:nvSpPr>
          <p:cNvPr id="15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71934" y="385762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16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71934" y="4500570"/>
            <a:ext cx="564513" cy="360039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24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143372" y="214311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25624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8620125" y="6572250"/>
            <a:ext cx="531813" cy="2857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AE84591D-6EBF-4974-87AC-F3D51ACC9BDB}" type="slidenum">
              <a:rPr lang="ru-RU" b="1">
                <a:solidFill>
                  <a:srgbClr val="23263C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b="1">
              <a:solidFill>
                <a:srgbClr val="23263C"/>
              </a:solidFill>
            </a:endParaRPr>
          </a:p>
        </p:txBody>
      </p:sp>
      <p:sp>
        <p:nvSpPr>
          <p:cNvPr id="2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4082230" y="146342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3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928662" y="600076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1</a:t>
            </a:r>
          </a:p>
        </p:txBody>
      </p:sp>
      <p:sp>
        <p:nvSpPr>
          <p:cNvPr id="29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785786" y="564357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30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1142976" y="535782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3</a:t>
            </a:r>
          </a:p>
        </p:txBody>
      </p:sp>
      <p:sp>
        <p:nvSpPr>
          <p:cNvPr id="31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1643042" y="5214950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4</a:t>
            </a:r>
          </a:p>
        </p:txBody>
      </p:sp>
      <p:sp>
        <p:nvSpPr>
          <p:cNvPr id="32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169169" y="5285676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5</a:t>
            </a:r>
          </a:p>
        </p:txBody>
      </p:sp>
      <p:sp>
        <p:nvSpPr>
          <p:cNvPr id="33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643174" y="600076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6</a:t>
            </a:r>
          </a:p>
        </p:txBody>
      </p:sp>
      <p:sp>
        <p:nvSpPr>
          <p:cNvPr id="35" name="Пятно 1 88">
            <a:extLst>
              <a:ext uri="{FF2B5EF4-FFF2-40B4-BE49-F238E27FC236}"/>
            </a:extLst>
          </p:cNvPr>
          <p:cNvSpPr/>
          <p:nvPr/>
        </p:nvSpPr>
        <p:spPr>
          <a:xfrm>
            <a:off x="2693339" y="5531998"/>
            <a:ext cx="460953" cy="360040"/>
          </a:xfrm>
          <a:prstGeom prst="irregularSeal1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</a:rPr>
              <a:t>7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293961"/>
            <a:ext cx="8686800" cy="5508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000" b="1" dirty="0" smtClean="0">
                <a:solidFill>
                  <a:schemeClr val="accent1"/>
                </a:solidFill>
              </a:rPr>
              <a:t>Анализ проблем «5 почему?»</a:t>
            </a:r>
            <a:br>
              <a:rPr lang="ru-RU" sz="3000" b="1" dirty="0" smtClean="0">
                <a:solidFill>
                  <a:schemeClr val="accent1"/>
                </a:solidFill>
              </a:rPr>
            </a:br>
            <a:endParaRPr lang="ru-RU" sz="3000" b="1" dirty="0">
              <a:solidFill>
                <a:schemeClr val="accent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21352" y="6453335"/>
            <a:ext cx="459160" cy="261789"/>
          </a:xfrm>
        </p:spPr>
        <p:txBody>
          <a:bodyPr/>
          <a:lstStyle/>
          <a:p>
            <a:pPr algn="ctr">
              <a:defRPr/>
            </a:pPr>
            <a:fld id="{F48B357E-A65A-4108-8AF2-FFAC4E6EF974}" type="slidenum">
              <a:rPr lang="ru-RU" sz="1400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6</a:t>
            </a:fld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2625" y="2495104"/>
            <a:ext cx="770572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latin typeface="+mn-lt"/>
                <a:cs typeface="Arial" charset="0"/>
              </a:rPr>
              <a:t>Представление выявленных первопричин, путей решения, вклад в достижение цели</a:t>
            </a:r>
          </a:p>
        </p:txBody>
      </p:sp>
    </p:spTree>
    <p:extLst>
      <p:ext uri="{BB962C8B-B14F-4D97-AF65-F5344CB8AC3E}">
        <p14:creationId xmlns="" xmlns:p14="http://schemas.microsoft.com/office/powerpoint/2010/main" val="2563409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63"/>
            <a:ext cx="450850" cy="2857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F9BA9E2B-8AE2-4420-9928-0325A9E26E8A}" type="slidenum">
              <a:rPr lang="ru-RU" altLang="ru-RU" b="1">
                <a:solidFill>
                  <a:srgbClr val="23263C"/>
                </a:solidFill>
                <a:latin typeface="Franklin Gothic Book" pitchFamily="34" charset="0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altLang="ru-RU" b="1">
              <a:solidFill>
                <a:srgbClr val="23263C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27650" name="Text Box 14"/>
          <p:cNvSpPr txBox="1">
            <a:spLocks noChangeArrowheads="1"/>
          </p:cNvSpPr>
          <p:nvPr/>
        </p:nvSpPr>
        <p:spPr bwMode="auto">
          <a:xfrm>
            <a:off x="7029450" y="796925"/>
            <a:ext cx="181133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200" b="1">
                <a:solidFill>
                  <a:schemeClr val="tx2"/>
                </a:solidFill>
                <a:cs typeface="Arial" charset="0"/>
              </a:rPr>
              <a:t>Вклад в достижение цели, мин.</a:t>
            </a:r>
          </a:p>
        </p:txBody>
      </p:sp>
      <p:sp>
        <p:nvSpPr>
          <p:cNvPr id="27651" name="Text Box 14"/>
          <p:cNvSpPr txBox="1">
            <a:spLocks noChangeArrowheads="1"/>
          </p:cNvSpPr>
          <p:nvPr/>
        </p:nvSpPr>
        <p:spPr bwMode="auto">
          <a:xfrm>
            <a:off x="5170488" y="796925"/>
            <a:ext cx="15938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Решение</a:t>
            </a:r>
          </a:p>
        </p:txBody>
      </p:sp>
      <p:sp>
        <p:nvSpPr>
          <p:cNvPr id="27652" name="TextBox 41"/>
          <p:cNvSpPr txBox="1">
            <a:spLocks noChangeArrowheads="1"/>
          </p:cNvSpPr>
          <p:nvPr/>
        </p:nvSpPr>
        <p:spPr bwMode="auto">
          <a:xfrm>
            <a:off x="142844" y="1357299"/>
            <a:ext cx="2214578" cy="138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82800" bIns="10800" anchor="ctr">
            <a:spAutoFit/>
          </a:bodyPr>
          <a:lstStyle/>
          <a:p>
            <a:pPr algn="ctr"/>
            <a:r>
              <a:rPr lang="ru-RU" sz="1400" dirty="0" smtClean="0"/>
              <a:t>Потеря времени в связи </a:t>
            </a:r>
          </a:p>
          <a:p>
            <a:pPr algn="ctr"/>
            <a:r>
              <a:rPr lang="ru-RU" sz="1400" dirty="0" smtClean="0"/>
              <a:t>с отсутствием руководителя и специалистов ДОУ </a:t>
            </a:r>
          </a:p>
          <a:p>
            <a:pPr algn="ctr"/>
            <a:r>
              <a:rPr lang="ru-RU" sz="1400" dirty="0" smtClean="0"/>
              <a:t>на месте</a:t>
            </a:r>
          </a:p>
          <a:p>
            <a:pPr algn="ctr"/>
            <a:endParaRPr lang="ru-RU" sz="1400" dirty="0"/>
          </a:p>
        </p:txBody>
      </p:sp>
      <p:sp>
        <p:nvSpPr>
          <p:cNvPr id="25610" name="TextBox 41"/>
          <p:cNvSpPr txBox="1">
            <a:spLocks noChangeArrowheads="1"/>
          </p:cNvSpPr>
          <p:nvPr/>
        </p:nvSpPr>
        <p:spPr bwMode="auto">
          <a:xfrm>
            <a:off x="7715272" y="1857364"/>
            <a:ext cx="1031875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10</a:t>
            </a:r>
            <a:endParaRPr lang="ru-RU" altLang="ru-RU" sz="1400" b="1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00013" y="1412875"/>
            <a:ext cx="8788400" cy="1223963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Стрелка: вправо 3"/>
          <p:cNvSpPr/>
          <p:nvPr/>
        </p:nvSpPr>
        <p:spPr>
          <a:xfrm>
            <a:off x="2241309" y="181201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Стрелка: вправо 3"/>
          <p:cNvSpPr/>
          <p:nvPr/>
        </p:nvSpPr>
        <p:spPr>
          <a:xfrm>
            <a:off x="7364771" y="1848294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222250" y="796925"/>
            <a:ext cx="16748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Проблема</a:t>
            </a:r>
          </a:p>
        </p:txBody>
      </p:sp>
      <p:sp>
        <p:nvSpPr>
          <p:cNvPr id="33" name="Стрелка: вправо 3"/>
          <p:cNvSpPr/>
          <p:nvPr/>
        </p:nvSpPr>
        <p:spPr>
          <a:xfrm>
            <a:off x="4954947" y="1812016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67" name="Text Box 14"/>
          <p:cNvSpPr txBox="1">
            <a:spLocks noChangeArrowheads="1"/>
          </p:cNvSpPr>
          <p:nvPr/>
        </p:nvSpPr>
        <p:spPr bwMode="auto">
          <a:xfrm>
            <a:off x="2720975" y="796925"/>
            <a:ext cx="16748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Первопричина</a:t>
            </a:r>
          </a:p>
        </p:txBody>
      </p:sp>
      <p:sp>
        <p:nvSpPr>
          <p:cNvPr id="27668" name="Заголовок 1"/>
          <p:cNvSpPr txBox="1">
            <a:spLocks/>
          </p:cNvSpPr>
          <p:nvPr/>
        </p:nvSpPr>
        <p:spPr bwMode="auto">
          <a:xfrm>
            <a:off x="201613" y="188913"/>
            <a:ext cx="86868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>
                <a:solidFill>
                  <a:srgbClr val="002060"/>
                </a:solidFill>
                <a:latin typeface="Calibri" pitchFamily="34" charset="0"/>
              </a:rPr>
              <a:t>Анализ проблем «5 почему?»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00013" y="2873375"/>
            <a:ext cx="8778875" cy="1211263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Стрелка: вправо 3"/>
          <p:cNvSpPr/>
          <p:nvPr/>
        </p:nvSpPr>
        <p:spPr>
          <a:xfrm>
            <a:off x="2225573" y="331178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Стрелка: вправо 3"/>
          <p:cNvSpPr/>
          <p:nvPr/>
        </p:nvSpPr>
        <p:spPr>
          <a:xfrm>
            <a:off x="7339515" y="332025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Стрелка: вправо 3"/>
          <p:cNvSpPr/>
          <p:nvPr/>
        </p:nvSpPr>
        <p:spPr>
          <a:xfrm>
            <a:off x="4929691" y="3320255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100013" y="4311650"/>
            <a:ext cx="8764587" cy="185420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Стрелка: вправо 3"/>
          <p:cNvSpPr/>
          <p:nvPr/>
        </p:nvSpPr>
        <p:spPr>
          <a:xfrm>
            <a:off x="2211897" y="5077363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35810" y="5061959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Стрелка: вправо 3"/>
          <p:cNvSpPr/>
          <p:nvPr/>
        </p:nvSpPr>
        <p:spPr>
          <a:xfrm>
            <a:off x="4916015" y="5077362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26363" y="3298825"/>
            <a:ext cx="1033462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2</a:t>
            </a:r>
            <a:r>
              <a:rPr lang="ru-RU" altLang="ru-RU" sz="1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0</a:t>
            </a:r>
            <a:endParaRPr lang="ru-RU" altLang="ru-RU" sz="1400" b="1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27695" name="TextBox 41"/>
          <p:cNvSpPr txBox="1">
            <a:spLocks noChangeArrowheads="1"/>
          </p:cNvSpPr>
          <p:nvPr/>
        </p:nvSpPr>
        <p:spPr bwMode="auto">
          <a:xfrm>
            <a:off x="5143504" y="4572008"/>
            <a:ext cx="2089150" cy="153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/>
            <a:r>
              <a:rPr lang="ru-RU" sz="1400" dirty="0" err="1" smtClean="0">
                <a:solidFill>
                  <a:srgbClr val="000000"/>
                </a:solidFill>
              </a:rPr>
              <a:t>Онлайн-запись</a:t>
            </a:r>
            <a:r>
              <a:rPr lang="ru-RU" sz="1400" dirty="0" smtClean="0">
                <a:solidFill>
                  <a:srgbClr val="000000"/>
                </a:solidFill>
              </a:rPr>
              <a:t> родителя (законного представителя) </a:t>
            </a:r>
          </a:p>
          <a:p>
            <a:pPr lvl="0" algn="ctr">
              <a:defRPr/>
            </a:pPr>
            <a:r>
              <a:rPr lang="ru-RU" sz="1400" dirty="0" smtClean="0">
                <a:latin typeface="Calibri" pitchFamily="34" charset="0"/>
                <a:cs typeface="Times New Roman" pitchFamily="18" charset="0"/>
              </a:rPr>
              <a:t>с указанием интересующего вопроса обращения</a:t>
            </a:r>
          </a:p>
          <a:p>
            <a:pPr algn="ctr">
              <a:lnSpc>
                <a:spcPct val="80000"/>
              </a:lnSpc>
            </a:pPr>
            <a:endParaRPr lang="ru-RU" altLang="ru-RU" sz="1200" b="1" dirty="0">
              <a:cs typeface="Arial" charset="0"/>
            </a:endParaRPr>
          </a:p>
        </p:txBody>
      </p:sp>
      <p:sp>
        <p:nvSpPr>
          <p:cNvPr id="88" name="TextBox 41"/>
          <p:cNvSpPr txBox="1">
            <a:spLocks noChangeArrowheads="1"/>
          </p:cNvSpPr>
          <p:nvPr/>
        </p:nvSpPr>
        <p:spPr bwMode="auto">
          <a:xfrm>
            <a:off x="7754938" y="5060950"/>
            <a:ext cx="1033462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 dirty="0">
                <a:solidFill>
                  <a:schemeClr val="tx2"/>
                </a:solidFill>
                <a:latin typeface="Arial" charset="0"/>
                <a:cs typeface="Arial" charset="0"/>
              </a:rPr>
              <a:t>3</a:t>
            </a:r>
            <a:r>
              <a:rPr lang="ru-RU" altLang="ru-RU" sz="1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0</a:t>
            </a:r>
            <a:endParaRPr lang="ru-RU" altLang="ru-RU" sz="1400" b="1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27699" name="TextBox 41"/>
          <p:cNvSpPr txBox="1">
            <a:spLocks noChangeArrowheads="1"/>
          </p:cNvSpPr>
          <p:nvPr/>
        </p:nvSpPr>
        <p:spPr bwMode="auto">
          <a:xfrm>
            <a:off x="2571736" y="4857760"/>
            <a:ext cx="2305050" cy="61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dirty="0" smtClean="0">
                <a:cs typeface="Arial" charset="0"/>
              </a:rPr>
              <a:t>Большая затрата времени на выявление и обсуждение проблемы </a:t>
            </a:r>
            <a:endParaRPr lang="ru-RU" altLang="ru-RU" sz="1400" dirty="0">
              <a:cs typeface="Arial" charset="0"/>
            </a:endParaRPr>
          </a:p>
        </p:txBody>
      </p:sp>
      <p:sp>
        <p:nvSpPr>
          <p:cNvPr id="32" name="TextBox 41"/>
          <p:cNvSpPr txBox="1">
            <a:spLocks noChangeArrowheads="1"/>
          </p:cNvSpPr>
          <p:nvPr/>
        </p:nvSpPr>
        <p:spPr bwMode="auto">
          <a:xfrm>
            <a:off x="2500298" y="1571612"/>
            <a:ext cx="2305050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dirty="0">
                <a:cs typeface="Arial" charset="0"/>
              </a:rPr>
              <a:t>Отсутствие графика приема граждан, ГМО, плановое совещание и т.п. </a:t>
            </a:r>
          </a:p>
        </p:txBody>
      </p:sp>
      <p:sp>
        <p:nvSpPr>
          <p:cNvPr id="34" name="TextBox 41"/>
          <p:cNvSpPr txBox="1">
            <a:spLocks noChangeArrowheads="1"/>
          </p:cNvSpPr>
          <p:nvPr/>
        </p:nvSpPr>
        <p:spPr bwMode="auto">
          <a:xfrm>
            <a:off x="5072066" y="1571612"/>
            <a:ext cx="2232026" cy="9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dirty="0"/>
              <a:t>Составление </a:t>
            </a:r>
            <a:r>
              <a:rPr lang="ru-RU" altLang="ru-RU" sz="1400" dirty="0" err="1" smtClean="0"/>
              <a:t>онлайн-графика</a:t>
            </a:r>
            <a:r>
              <a:rPr lang="ru-RU" altLang="ru-RU" sz="1400" dirty="0" smtClean="0"/>
              <a:t> </a:t>
            </a:r>
            <a:r>
              <a:rPr lang="ru-RU" altLang="ru-RU" sz="1400" dirty="0"/>
              <a:t>приема граждан </a:t>
            </a:r>
            <a:endParaRPr lang="ru-RU" altLang="ru-RU" sz="1400" dirty="0" smtClean="0"/>
          </a:p>
          <a:p>
            <a:pPr algn="ctr">
              <a:lnSpc>
                <a:spcPct val="80000"/>
              </a:lnSpc>
            </a:pPr>
            <a:r>
              <a:rPr lang="ru-RU" altLang="ru-RU" sz="1400" dirty="0" smtClean="0"/>
              <a:t>с </a:t>
            </a:r>
            <a:r>
              <a:rPr lang="ru-RU" altLang="ru-RU" sz="1400" dirty="0"/>
              <a:t>учетом плановых совещаний </a:t>
            </a:r>
            <a:r>
              <a:rPr lang="ru-RU" altLang="ru-RU" sz="1400" dirty="0" smtClean="0"/>
              <a:t>руководителя и МО специалистов</a:t>
            </a:r>
            <a:endParaRPr lang="ru-RU" altLang="ru-RU" sz="14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0" y="2857496"/>
            <a:ext cx="2643206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1350" dirty="0" smtClean="0"/>
              <a:t>Потеря времени при  ознакомлении родителей (законных представителей) </a:t>
            </a:r>
          </a:p>
          <a:p>
            <a:pPr algn="ctr" fontAlgn="t"/>
            <a:r>
              <a:rPr lang="ru-RU" sz="1350" dirty="0" smtClean="0"/>
              <a:t>с  документами для поступления и оформления в детский сад</a:t>
            </a:r>
          </a:p>
        </p:txBody>
      </p:sp>
      <p:sp>
        <p:nvSpPr>
          <p:cNvPr id="36" name="TextBox 41"/>
          <p:cNvSpPr txBox="1">
            <a:spLocks noChangeArrowheads="1"/>
          </p:cNvSpPr>
          <p:nvPr/>
        </p:nvSpPr>
        <p:spPr bwMode="auto">
          <a:xfrm>
            <a:off x="2571736" y="3000372"/>
            <a:ext cx="2428892" cy="9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dirty="0" smtClean="0">
                <a:cs typeface="Arial" charset="0"/>
              </a:rPr>
              <a:t>Большой </a:t>
            </a:r>
            <a:r>
              <a:rPr lang="ru-RU" altLang="ru-RU" sz="1400" dirty="0">
                <a:cs typeface="Arial" charset="0"/>
              </a:rPr>
              <a:t>объем информация, необходимость ознакомить с </a:t>
            </a:r>
            <a:r>
              <a:rPr lang="ru-RU" altLang="ru-RU" sz="1400" dirty="0" smtClean="0">
                <a:cs typeface="Arial" charset="0"/>
              </a:rPr>
              <a:t>необходимыми документами для приема </a:t>
            </a:r>
          </a:p>
          <a:p>
            <a:pPr algn="ctr">
              <a:lnSpc>
                <a:spcPct val="80000"/>
              </a:lnSpc>
            </a:pPr>
            <a:r>
              <a:rPr lang="ru-RU" altLang="ru-RU" sz="1400" dirty="0" smtClean="0">
                <a:cs typeface="Arial" charset="0"/>
              </a:rPr>
              <a:t>в сад</a:t>
            </a:r>
            <a:endParaRPr lang="ru-RU" altLang="ru-RU" sz="1400" dirty="0">
              <a:cs typeface="Arial" charset="0"/>
            </a:endParaRPr>
          </a:p>
        </p:txBody>
      </p:sp>
      <p:sp>
        <p:nvSpPr>
          <p:cNvPr id="37" name="Rectangle 65"/>
          <p:cNvSpPr>
            <a:spLocks noChangeArrowheads="1"/>
          </p:cNvSpPr>
          <p:nvPr/>
        </p:nvSpPr>
        <p:spPr bwMode="auto">
          <a:xfrm>
            <a:off x="5143504" y="2857496"/>
            <a:ext cx="223202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000000"/>
                </a:solidFill>
              </a:rPr>
              <a:t>Самостоятельное ознакомление </a:t>
            </a:r>
            <a:endParaRPr lang="ru-RU" sz="1400" dirty="0" smtClean="0">
              <a:solidFill>
                <a:srgbClr val="000000"/>
              </a:solidFill>
            </a:endParaRPr>
          </a:p>
          <a:p>
            <a:pPr algn="ctr"/>
            <a:r>
              <a:rPr lang="ru-RU" sz="1400" dirty="0" smtClean="0">
                <a:solidFill>
                  <a:srgbClr val="000000"/>
                </a:solidFill>
              </a:rPr>
              <a:t>с документами (требуемыми для приема в сад) на </a:t>
            </a:r>
            <a:r>
              <a:rPr lang="ru-RU" sz="1400" dirty="0">
                <a:solidFill>
                  <a:srgbClr val="000000"/>
                </a:solidFill>
              </a:rPr>
              <a:t>сайте ДОУ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14282" y="4429132"/>
            <a:ext cx="200026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Потеря времени </a:t>
            </a:r>
          </a:p>
          <a:p>
            <a:pPr algn="ctr"/>
            <a:r>
              <a:rPr lang="ru-RU" sz="1400" dirty="0" smtClean="0"/>
              <a:t>во время информирования </a:t>
            </a:r>
          </a:p>
          <a:p>
            <a:pPr algn="ctr"/>
            <a:r>
              <a:rPr lang="ru-RU" sz="1400" dirty="0" smtClean="0"/>
              <a:t>и консультирования родителей и сбора данных (законных представителей)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Номер слайда 3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662988" y="6570663"/>
            <a:ext cx="450850" cy="285750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5D13B7B4-E0BF-4081-A23D-7F1C7368A0A7}" type="slidenum">
              <a:rPr lang="ru-RU" altLang="ru-RU" b="1">
                <a:solidFill>
                  <a:srgbClr val="23263C"/>
                </a:solidFill>
                <a:latin typeface="Franklin Gothic Book" pitchFamily="34" charset="0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altLang="ru-RU" b="1">
              <a:solidFill>
                <a:srgbClr val="23263C"/>
              </a:solidFill>
              <a:latin typeface="Franklin Gothic Book" pitchFamily="34" charset="0"/>
              <a:cs typeface="Arial" charset="0"/>
            </a:endParaRPr>
          </a:p>
        </p:txBody>
      </p:sp>
      <p:sp>
        <p:nvSpPr>
          <p:cNvPr id="28674" name="Text Box 14"/>
          <p:cNvSpPr txBox="1">
            <a:spLocks noChangeArrowheads="1"/>
          </p:cNvSpPr>
          <p:nvPr/>
        </p:nvSpPr>
        <p:spPr bwMode="auto">
          <a:xfrm>
            <a:off x="7288213" y="930275"/>
            <a:ext cx="18113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200" b="1">
                <a:solidFill>
                  <a:schemeClr val="tx2"/>
                </a:solidFill>
                <a:cs typeface="Arial" charset="0"/>
              </a:rPr>
              <a:t>Вклад в достижение цели, мин.</a:t>
            </a:r>
          </a:p>
        </p:txBody>
      </p:sp>
      <p:sp>
        <p:nvSpPr>
          <p:cNvPr id="28675" name="Text Box 14"/>
          <p:cNvSpPr txBox="1">
            <a:spLocks noChangeArrowheads="1"/>
          </p:cNvSpPr>
          <p:nvPr/>
        </p:nvSpPr>
        <p:spPr bwMode="auto">
          <a:xfrm>
            <a:off x="5572125" y="960438"/>
            <a:ext cx="15938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Решение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179388" y="960438"/>
            <a:ext cx="16748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Проблема</a:t>
            </a:r>
          </a:p>
        </p:txBody>
      </p:sp>
      <p:sp>
        <p:nvSpPr>
          <p:cNvPr id="28691" name="Text Box 14"/>
          <p:cNvSpPr txBox="1">
            <a:spLocks noChangeArrowheads="1"/>
          </p:cNvSpPr>
          <p:nvPr/>
        </p:nvSpPr>
        <p:spPr bwMode="auto">
          <a:xfrm>
            <a:off x="2995613" y="960438"/>
            <a:ext cx="16748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46800" bIns="10800">
            <a:spAutoFit/>
          </a:bodyPr>
          <a:lstStyle/>
          <a:p>
            <a:pPr algn="ctr"/>
            <a:r>
              <a:rPr lang="ru-RU" altLang="ru-RU" sz="1400" b="1">
                <a:solidFill>
                  <a:schemeClr val="tx2"/>
                </a:solidFill>
                <a:cs typeface="Arial" charset="0"/>
              </a:rPr>
              <a:t>Первопричина</a:t>
            </a:r>
          </a:p>
        </p:txBody>
      </p:sp>
      <p:sp>
        <p:nvSpPr>
          <p:cNvPr id="28692" name="Заголовок 1"/>
          <p:cNvSpPr txBox="1">
            <a:spLocks/>
          </p:cNvSpPr>
          <p:nvPr/>
        </p:nvSpPr>
        <p:spPr bwMode="auto">
          <a:xfrm>
            <a:off x="201613" y="407988"/>
            <a:ext cx="86868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000" b="1">
                <a:solidFill>
                  <a:srgbClr val="4F81BD"/>
                </a:solidFill>
                <a:latin typeface="Calibri" pitchFamily="34" charset="0"/>
              </a:rPr>
              <a:t>Анализ проблем «5 почему?»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0" y="1428736"/>
            <a:ext cx="8905875" cy="1041400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Стрелка: вправо 3"/>
          <p:cNvSpPr/>
          <p:nvPr/>
        </p:nvSpPr>
        <p:spPr>
          <a:xfrm>
            <a:off x="2253966" y="1718073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Стрелка: вправо 3"/>
          <p:cNvSpPr/>
          <p:nvPr/>
        </p:nvSpPr>
        <p:spPr>
          <a:xfrm>
            <a:off x="7302445" y="1774937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702" name="TextBox 41"/>
          <p:cNvSpPr txBox="1">
            <a:spLocks noChangeArrowheads="1"/>
          </p:cNvSpPr>
          <p:nvPr/>
        </p:nvSpPr>
        <p:spPr bwMode="auto">
          <a:xfrm>
            <a:off x="5072066" y="1357298"/>
            <a:ext cx="2428892" cy="1496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82800" bIns="10800" anchor="ctr">
            <a:spAutoFit/>
          </a:bodyPr>
          <a:lstStyle/>
          <a:p>
            <a:pPr algn="ctr"/>
            <a:r>
              <a:rPr lang="ru-RU" sz="1350" dirty="0" err="1" smtClean="0">
                <a:solidFill>
                  <a:srgbClr val="000000"/>
                </a:solidFill>
              </a:rPr>
              <a:t>Онлайн</a:t>
            </a:r>
            <a:r>
              <a:rPr lang="ru-RU" sz="1350" dirty="0" smtClean="0">
                <a:solidFill>
                  <a:srgbClr val="000000"/>
                </a:solidFill>
              </a:rPr>
              <a:t>- или </a:t>
            </a:r>
            <a:r>
              <a:rPr lang="ru-RU" sz="1350" dirty="0" err="1" smtClean="0">
                <a:solidFill>
                  <a:srgbClr val="000000"/>
                </a:solidFill>
              </a:rPr>
              <a:t>офлайн</a:t>
            </a:r>
            <a:r>
              <a:rPr lang="ru-RU" sz="1350" dirty="0" smtClean="0">
                <a:solidFill>
                  <a:srgbClr val="000000"/>
                </a:solidFill>
              </a:rPr>
              <a:t>- </a:t>
            </a:r>
            <a:r>
              <a:rPr lang="ru-RU" sz="1350" dirty="0" err="1" smtClean="0">
                <a:solidFill>
                  <a:srgbClr val="000000"/>
                </a:solidFill>
              </a:rPr>
              <a:t>вебинар</a:t>
            </a:r>
            <a:r>
              <a:rPr lang="ru-RU" sz="1350" dirty="0" smtClean="0">
                <a:solidFill>
                  <a:srgbClr val="000000"/>
                </a:solidFill>
              </a:rPr>
              <a:t>  с увеличением охвата родителей (законных </a:t>
            </a:r>
            <a:r>
              <a:rPr lang="ru-RU" sz="1350" dirty="0" smtClean="0">
                <a:solidFill>
                  <a:srgbClr val="000000"/>
                </a:solidFill>
              </a:rPr>
              <a:t>представителей</a:t>
            </a:r>
            <a:r>
              <a:rPr lang="ru-RU" sz="1350" dirty="0" smtClean="0">
                <a:solidFill>
                  <a:srgbClr val="000000"/>
                </a:solidFill>
              </a:rPr>
              <a:t>) по выявленным проблемам </a:t>
            </a:r>
            <a:endParaRPr lang="ru-RU" sz="1350" dirty="0">
              <a:solidFill>
                <a:srgbClr val="000000"/>
              </a:solidFill>
            </a:endParaRPr>
          </a:p>
          <a:p>
            <a:endParaRPr lang="ru-RU" sz="1400" dirty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</a:pPr>
            <a:endParaRPr lang="ru-RU" altLang="ru-RU" sz="1200" b="1" dirty="0">
              <a:cs typeface="Arial" charset="0"/>
            </a:endParaRPr>
          </a:p>
        </p:txBody>
      </p:sp>
      <p:sp>
        <p:nvSpPr>
          <p:cNvPr id="55" name="Стрелка: вправо 3"/>
          <p:cNvSpPr/>
          <p:nvPr/>
        </p:nvSpPr>
        <p:spPr>
          <a:xfrm>
            <a:off x="4887102" y="1833768"/>
            <a:ext cx="174625" cy="217487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706" name="TextBox 41"/>
          <p:cNvSpPr txBox="1">
            <a:spLocks noChangeArrowheads="1"/>
          </p:cNvSpPr>
          <p:nvPr/>
        </p:nvSpPr>
        <p:spPr bwMode="auto">
          <a:xfrm>
            <a:off x="214282" y="2786058"/>
            <a:ext cx="2109787" cy="109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/>
            <a:r>
              <a:rPr lang="ru-RU" sz="1400" dirty="0" smtClean="0"/>
              <a:t>Потеря времени </a:t>
            </a:r>
          </a:p>
          <a:p>
            <a:pPr algn="ctr"/>
            <a:r>
              <a:rPr lang="ru-RU" sz="1400" dirty="0" smtClean="0"/>
              <a:t>при повторном консультировании</a:t>
            </a:r>
          </a:p>
          <a:p>
            <a:pPr algn="ctr"/>
            <a:endParaRPr lang="ru-RU" sz="1200" dirty="0">
              <a:solidFill>
                <a:srgbClr val="000000"/>
              </a:solidFill>
            </a:endParaRPr>
          </a:p>
          <a:p>
            <a:pPr algn="ctr">
              <a:lnSpc>
                <a:spcPct val="80000"/>
              </a:lnSpc>
            </a:pPr>
            <a:endParaRPr lang="ru-RU" altLang="ru-RU" sz="1400" b="1" dirty="0">
              <a:cs typeface="Arial" charset="0"/>
            </a:endParaRPr>
          </a:p>
        </p:txBody>
      </p:sp>
      <p:sp>
        <p:nvSpPr>
          <p:cNvPr id="28707" name="TextBox 41"/>
          <p:cNvSpPr txBox="1">
            <a:spLocks noChangeArrowheads="1"/>
          </p:cNvSpPr>
          <p:nvPr/>
        </p:nvSpPr>
        <p:spPr bwMode="auto">
          <a:xfrm>
            <a:off x="2643174" y="2928934"/>
            <a:ext cx="2305050" cy="27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endParaRPr lang="ru-RU" altLang="ru-RU" sz="1400" dirty="0">
              <a:cs typeface="Arial" charset="0"/>
            </a:endParaRPr>
          </a:p>
        </p:txBody>
      </p:sp>
      <p:sp>
        <p:nvSpPr>
          <p:cNvPr id="58" name="TextBox 41"/>
          <p:cNvSpPr txBox="1">
            <a:spLocks noChangeArrowheads="1"/>
          </p:cNvSpPr>
          <p:nvPr/>
        </p:nvSpPr>
        <p:spPr bwMode="auto">
          <a:xfrm>
            <a:off x="7786710" y="3071810"/>
            <a:ext cx="1031875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 dirty="0">
                <a:solidFill>
                  <a:schemeClr val="tx2"/>
                </a:solidFill>
                <a:latin typeface="Arial" charset="0"/>
                <a:cs typeface="Arial" charset="0"/>
              </a:rPr>
              <a:t>2</a:t>
            </a:r>
            <a:r>
              <a:rPr lang="ru-RU" altLang="ru-RU" sz="1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0</a:t>
            </a:r>
            <a:endParaRPr lang="ru-RU" altLang="ru-RU" sz="1400" b="1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5725" y="2636838"/>
            <a:ext cx="8905875" cy="1863732"/>
          </a:xfrm>
          <a:prstGeom prst="rect">
            <a:avLst/>
          </a:prstGeom>
          <a:noFill/>
          <a:ln>
            <a:solidFill>
              <a:srgbClr val="248F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Стрелка: вправо 3"/>
          <p:cNvSpPr/>
          <p:nvPr/>
        </p:nvSpPr>
        <p:spPr>
          <a:xfrm>
            <a:off x="2357422" y="3143248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Стрелка: вправо 3"/>
          <p:cNvSpPr/>
          <p:nvPr/>
        </p:nvSpPr>
        <p:spPr>
          <a:xfrm>
            <a:off x="7358082" y="3071810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716" name="TextBox 41"/>
          <p:cNvSpPr txBox="1">
            <a:spLocks noChangeArrowheads="1"/>
          </p:cNvSpPr>
          <p:nvPr/>
        </p:nvSpPr>
        <p:spPr bwMode="auto">
          <a:xfrm>
            <a:off x="5214942" y="3071810"/>
            <a:ext cx="2214562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endParaRPr lang="ru-RU" altLang="ru-RU" sz="1200" b="1">
              <a:cs typeface="Arial" charset="0"/>
            </a:endParaRPr>
          </a:p>
        </p:txBody>
      </p:sp>
      <p:sp>
        <p:nvSpPr>
          <p:cNvPr id="63" name="Стрелка: вправо 3"/>
          <p:cNvSpPr/>
          <p:nvPr/>
        </p:nvSpPr>
        <p:spPr>
          <a:xfrm>
            <a:off x="5000628" y="3071810"/>
            <a:ext cx="174625" cy="240664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TextBox 41"/>
          <p:cNvSpPr txBox="1">
            <a:spLocks noChangeArrowheads="1"/>
          </p:cNvSpPr>
          <p:nvPr/>
        </p:nvSpPr>
        <p:spPr bwMode="auto">
          <a:xfrm>
            <a:off x="7726363" y="1747838"/>
            <a:ext cx="1033462" cy="27305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20</a:t>
            </a:r>
            <a:endParaRPr lang="ru-RU" altLang="ru-RU" sz="1400" b="1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  <p:sp>
        <p:nvSpPr>
          <p:cNvPr id="28737" name="Rectangle 65"/>
          <p:cNvSpPr>
            <a:spLocks noChangeArrowheads="1"/>
          </p:cNvSpPr>
          <p:nvPr/>
        </p:nvSpPr>
        <p:spPr bwMode="auto">
          <a:xfrm>
            <a:off x="5214942" y="2786058"/>
            <a:ext cx="208915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solidFill>
                  <a:srgbClr val="000000"/>
                </a:solidFill>
              </a:rPr>
              <a:t>Индивидуальное </a:t>
            </a:r>
            <a:r>
              <a:rPr lang="ru-RU" sz="1400" dirty="0" err="1" smtClean="0">
                <a:solidFill>
                  <a:srgbClr val="000000"/>
                </a:solidFill>
              </a:rPr>
              <a:t>онлайн</a:t>
            </a:r>
            <a:r>
              <a:rPr lang="ru-RU" sz="1400" dirty="0" smtClean="0">
                <a:solidFill>
                  <a:srgbClr val="000000"/>
                </a:solidFill>
              </a:rPr>
              <a:t>- или </a:t>
            </a:r>
            <a:r>
              <a:rPr lang="ru-RU" sz="1400" dirty="0" err="1" smtClean="0">
                <a:solidFill>
                  <a:srgbClr val="000000"/>
                </a:solidFill>
              </a:rPr>
              <a:t>офлайн-консультирование</a:t>
            </a:r>
            <a:r>
              <a:rPr lang="ru-RU" sz="1400" dirty="0" smtClean="0">
                <a:solidFill>
                  <a:srgbClr val="000000"/>
                </a:solidFill>
              </a:rPr>
              <a:t>, использование современных </a:t>
            </a:r>
            <a:r>
              <a:rPr lang="ru-RU" sz="1400" dirty="0" err="1" smtClean="0">
                <a:solidFill>
                  <a:srgbClr val="000000"/>
                </a:solidFill>
              </a:rPr>
              <a:t>мессенджеров</a:t>
            </a:r>
            <a:r>
              <a:rPr lang="ru-RU" sz="1400" dirty="0" smtClean="0">
                <a:solidFill>
                  <a:srgbClr val="000000"/>
                </a:solidFill>
              </a:rPr>
              <a:t>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Viber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0" y="1428737"/>
            <a:ext cx="24288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Индивидуальное информирование и консультирование родителей (законных представителей)</a:t>
            </a:r>
          </a:p>
        </p:txBody>
      </p:sp>
      <p:sp>
        <p:nvSpPr>
          <p:cNvPr id="26" name="TextBox 41"/>
          <p:cNvSpPr txBox="1">
            <a:spLocks noChangeArrowheads="1"/>
          </p:cNvSpPr>
          <p:nvPr/>
        </p:nvSpPr>
        <p:spPr bwMode="auto">
          <a:xfrm>
            <a:off x="2357422" y="1500174"/>
            <a:ext cx="2447926" cy="78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dirty="0" smtClean="0">
                <a:cs typeface="Arial" charset="0"/>
              </a:rPr>
              <a:t>Охват родителей (законных представителей) </a:t>
            </a:r>
          </a:p>
          <a:p>
            <a:pPr algn="ctr">
              <a:lnSpc>
                <a:spcPct val="80000"/>
              </a:lnSpc>
            </a:pPr>
            <a:r>
              <a:rPr lang="ru-RU" altLang="ru-RU" sz="1400" dirty="0" smtClean="0">
                <a:cs typeface="Arial" charset="0"/>
              </a:rPr>
              <a:t>с дублируемыми проблемами</a:t>
            </a:r>
            <a:endParaRPr lang="ru-RU" altLang="ru-RU" sz="1400" dirty="0">
              <a:cs typeface="Arial" charset="0"/>
            </a:endParaRPr>
          </a:p>
        </p:txBody>
      </p:sp>
      <p:sp>
        <p:nvSpPr>
          <p:cNvPr id="28" name="TextBox 41"/>
          <p:cNvSpPr txBox="1">
            <a:spLocks noChangeArrowheads="1"/>
          </p:cNvSpPr>
          <p:nvPr/>
        </p:nvSpPr>
        <p:spPr bwMode="auto">
          <a:xfrm>
            <a:off x="2643174" y="2857496"/>
            <a:ext cx="2305050" cy="61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82800" bIns="1080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400" dirty="0" smtClean="0">
                <a:cs typeface="Arial" charset="0"/>
              </a:rPr>
              <a:t>Большая затрата времени на выявление и обсуждение проблемы </a:t>
            </a:r>
            <a:endParaRPr lang="ru-RU" altLang="ru-RU" sz="1400" dirty="0">
              <a:cs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440" y="6453335"/>
            <a:ext cx="459160" cy="261789"/>
          </a:xfrm>
        </p:spPr>
        <p:txBody>
          <a:bodyPr/>
          <a:lstStyle/>
          <a:p>
            <a:pPr algn="ctr">
              <a:defRPr/>
            </a:pPr>
            <a:fld id="{DBEB33D3-76AA-4949-96C8-A2DCFE619E36}" type="slidenum">
              <a:rPr lang="ru-RU" sz="1400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9</a:t>
            </a:fld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24050" y="1484784"/>
            <a:ext cx="4752206" cy="838200"/>
          </a:xfrm>
          <a:prstGeom prst="rect">
            <a:avLst/>
          </a:prstGeom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defRPr/>
            </a:pPr>
            <a:r>
              <a:rPr lang="ru-RU" sz="2400" b="1" dirty="0" smtClean="0"/>
              <a:t>Карта целевого состояния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0518" y="2814638"/>
            <a:ext cx="813593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dirty="0">
                <a:latin typeface="+mn-lt"/>
                <a:cs typeface="Arial" charset="0"/>
              </a:rPr>
              <a:t>Представление карты целевого состояния процесса с указанием изменений по времени, структуре, участникам</a:t>
            </a:r>
          </a:p>
        </p:txBody>
      </p:sp>
    </p:spTree>
    <p:extLst>
      <p:ext uri="{BB962C8B-B14F-4D97-AF65-F5344CB8AC3E}">
        <p14:creationId xmlns="" xmlns:p14="http://schemas.microsoft.com/office/powerpoint/2010/main" val="37933027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1163</Words>
  <Application>Microsoft Office PowerPoint</Application>
  <PresentationFormat>Экран (4:3)</PresentationFormat>
  <Paragraphs>278</Paragraphs>
  <Slides>14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think-cell Slide</vt:lpstr>
      <vt:lpstr>Паспорт проекта  «Сокращение длительности процесса «Информирование  и консультирование родителей (законных представителей)»</vt:lpstr>
      <vt:lpstr>Команда проекта </vt:lpstr>
      <vt:lpstr>Карта текущего состояния процесса  «Сокращение длительности процесса «Информирование  и консультирование родителей (законных представителей)»</vt:lpstr>
      <vt:lpstr>Карта текущего состояния процесса «Сокращение длительности процесса «Информирование  и консультирование родителей (законных представителей)»</vt:lpstr>
      <vt:lpstr>Пирамида проблем</vt:lpstr>
      <vt:lpstr>Анализ проблем «5 почему?» </vt:lpstr>
      <vt:lpstr>Слайд 7</vt:lpstr>
      <vt:lpstr>Слайд 8</vt:lpstr>
      <vt:lpstr>Слайд 9</vt:lpstr>
      <vt:lpstr>Карта целевого состояния процесса «Сокращение длительности процесса «Информирование  и консультирование родителей (законных представителей)»</vt:lpstr>
      <vt:lpstr>Достигнутые результаты (было и стало) </vt:lpstr>
      <vt:lpstr>Слайд 12</vt:lpstr>
      <vt:lpstr>Достигнутые результаты (было и стало)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организации</dc:title>
  <dc:creator>Шиянова Елена Николаевна</dc:creator>
  <cp:lastModifiedBy>Детсад 89</cp:lastModifiedBy>
  <cp:revision>77</cp:revision>
  <cp:lastPrinted>2019-04-25T09:14:46Z</cp:lastPrinted>
  <dcterms:created xsi:type="dcterms:W3CDTF">2018-08-20T14:01:12Z</dcterms:created>
  <dcterms:modified xsi:type="dcterms:W3CDTF">2019-10-29T15:32:01Z</dcterms:modified>
</cp:coreProperties>
</file>