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0" r:id="rId2"/>
    <p:sldId id="262" r:id="rId3"/>
    <p:sldId id="302" r:id="rId4"/>
    <p:sldId id="303" r:id="rId5"/>
    <p:sldId id="304" r:id="rId6"/>
    <p:sldId id="305" r:id="rId7"/>
    <p:sldId id="299" r:id="rId8"/>
    <p:sldId id="300" r:id="rId9"/>
    <p:sldId id="301" r:id="rId1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55D918-0D48-44D3-9287-CAE1B93EB64A}" type="doc">
      <dgm:prSet loTypeId="urn:microsoft.com/office/officeart/2005/8/layout/pyramid1" loCatId="pyramid" qsTypeId="urn:microsoft.com/office/officeart/2005/8/quickstyle/simple1" qsCatId="simple" csTypeId="urn:microsoft.com/office/officeart/2005/8/colors/accent4_5" csCatId="accent4" phldr="1"/>
      <dgm:spPr/>
    </dgm:pt>
    <dgm:pt modelId="{F014B99B-BC0F-4D51-AA35-03139CBC5BDF}">
      <dgm:prSet phldrT="[Текст]" custT="1"/>
      <dgm:spPr>
        <a:solidFill>
          <a:schemeClr val="bg2">
            <a:lumMod val="90000"/>
          </a:schemeClr>
        </a:solidFill>
      </dgm:spPr>
      <dgm:t>
        <a:bodyPr/>
        <a:lstStyle/>
        <a:p>
          <a:endParaRPr lang="ru-RU" sz="1200" b="1" dirty="0" smtClean="0"/>
        </a:p>
        <a:p>
          <a:endParaRPr lang="ru-RU" sz="1200" b="1" dirty="0" smtClean="0"/>
        </a:p>
        <a:p>
          <a:r>
            <a:rPr lang="ru-RU" sz="1200" b="1" dirty="0" smtClean="0"/>
            <a:t>Федеральный </a:t>
          </a:r>
        </a:p>
        <a:p>
          <a:r>
            <a:rPr lang="ru-RU" sz="1200" b="1" dirty="0" smtClean="0"/>
            <a:t>уровень</a:t>
          </a:r>
          <a:endParaRPr lang="ru-RU" sz="1200" b="1" dirty="0"/>
        </a:p>
      </dgm:t>
    </dgm:pt>
    <dgm:pt modelId="{547044BC-B29A-41C2-9396-2C63C92CED4B}" type="parTrans" cxnId="{DF277F6E-5463-4336-ABDE-6CE9BBB5760E}">
      <dgm:prSet/>
      <dgm:spPr/>
      <dgm:t>
        <a:bodyPr/>
        <a:lstStyle/>
        <a:p>
          <a:endParaRPr lang="ru-RU" b="1"/>
        </a:p>
      </dgm:t>
    </dgm:pt>
    <dgm:pt modelId="{310293B5-AF1E-4EB5-9AC5-576D9AB28450}" type="sibTrans" cxnId="{DF277F6E-5463-4336-ABDE-6CE9BBB5760E}">
      <dgm:prSet/>
      <dgm:spPr/>
      <dgm:t>
        <a:bodyPr/>
        <a:lstStyle/>
        <a:p>
          <a:endParaRPr lang="ru-RU" b="1"/>
        </a:p>
      </dgm:t>
    </dgm:pt>
    <dgm:pt modelId="{CBB2EDB4-08BF-49DB-9282-C363CE23E3D0}">
      <dgm:prSet phldrT="[Текст]" custT="1"/>
      <dgm:spPr>
        <a:solidFill>
          <a:srgbClr val="FFC000">
            <a:alpha val="70000"/>
          </a:srgbClr>
        </a:solidFill>
      </dgm:spPr>
      <dgm:t>
        <a:bodyPr/>
        <a:lstStyle/>
        <a:p>
          <a:r>
            <a:rPr lang="ru-RU" sz="1200" b="1" dirty="0"/>
            <a:t>Региональный уровень</a:t>
          </a:r>
        </a:p>
      </dgm:t>
    </dgm:pt>
    <dgm:pt modelId="{061A8EDF-95EB-4ED1-B54D-E85549B7DDD2}" type="parTrans" cxnId="{AE28E987-068C-4050-9EA0-6987A9368CE5}">
      <dgm:prSet/>
      <dgm:spPr/>
      <dgm:t>
        <a:bodyPr/>
        <a:lstStyle/>
        <a:p>
          <a:endParaRPr lang="ru-RU" b="1"/>
        </a:p>
      </dgm:t>
    </dgm:pt>
    <dgm:pt modelId="{8A73D853-84E8-4FCE-B4F9-A28E61B55BFC}" type="sibTrans" cxnId="{AE28E987-068C-4050-9EA0-6987A9368CE5}">
      <dgm:prSet/>
      <dgm:spPr/>
      <dgm:t>
        <a:bodyPr/>
        <a:lstStyle/>
        <a:p>
          <a:endParaRPr lang="ru-RU" b="1"/>
        </a:p>
      </dgm:t>
    </dgm:pt>
    <dgm:pt modelId="{8380A261-4409-4C6B-8A07-0D64C5422F6D}">
      <dgm:prSet phldrT="[Текст]" custT="1"/>
      <dgm:spPr>
        <a:solidFill>
          <a:schemeClr val="accent2">
            <a:lumMod val="75000"/>
            <a:alpha val="50000"/>
          </a:schemeClr>
        </a:solidFill>
      </dgm:spPr>
      <dgm:t>
        <a:bodyPr/>
        <a:lstStyle/>
        <a:p>
          <a:r>
            <a:rPr lang="ru-RU" sz="1200" b="1" dirty="0" smtClean="0"/>
            <a:t>Муниципальный уровень</a:t>
          </a:r>
          <a:endParaRPr lang="ru-RU" sz="1200" b="1" dirty="0"/>
        </a:p>
      </dgm:t>
    </dgm:pt>
    <dgm:pt modelId="{FDF2E5F5-8F13-4FFA-81A9-3BFDEEE2F092}" type="sibTrans" cxnId="{E7AC5795-AE57-4629-9DCD-7B603559995E}">
      <dgm:prSet/>
      <dgm:spPr/>
      <dgm:t>
        <a:bodyPr/>
        <a:lstStyle/>
        <a:p>
          <a:endParaRPr lang="ru-RU" b="1"/>
        </a:p>
      </dgm:t>
    </dgm:pt>
    <dgm:pt modelId="{48549D1C-43AC-47BA-B869-251333E1E3E6}" type="parTrans" cxnId="{E7AC5795-AE57-4629-9DCD-7B603559995E}">
      <dgm:prSet/>
      <dgm:spPr/>
      <dgm:t>
        <a:bodyPr/>
        <a:lstStyle/>
        <a:p>
          <a:endParaRPr lang="ru-RU" b="1"/>
        </a:p>
      </dgm:t>
    </dgm:pt>
    <dgm:pt modelId="{8C222443-D6D5-437E-8A06-7845FF64044F}" type="pres">
      <dgm:prSet presAssocID="{C055D918-0D48-44D3-9287-CAE1B93EB64A}" presName="Name0" presStyleCnt="0">
        <dgm:presLayoutVars>
          <dgm:dir/>
          <dgm:animLvl val="lvl"/>
          <dgm:resizeHandles val="exact"/>
        </dgm:presLayoutVars>
      </dgm:prSet>
      <dgm:spPr/>
    </dgm:pt>
    <dgm:pt modelId="{8E592AC7-B094-488F-86DE-8B46AA43A5F7}" type="pres">
      <dgm:prSet presAssocID="{F014B99B-BC0F-4D51-AA35-03139CBC5BDF}" presName="Name8" presStyleCnt="0"/>
      <dgm:spPr/>
    </dgm:pt>
    <dgm:pt modelId="{47753778-DDCD-4F66-8671-0963E55AC1AB}" type="pres">
      <dgm:prSet presAssocID="{F014B99B-BC0F-4D51-AA35-03139CBC5BDF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BBE6D-1C8E-4142-827F-B1B32D20364B}" type="pres">
      <dgm:prSet presAssocID="{F014B99B-BC0F-4D51-AA35-03139CBC5BD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09C55-E487-4600-AFD0-8994D3888F22}" type="pres">
      <dgm:prSet presAssocID="{CBB2EDB4-08BF-49DB-9282-C363CE23E3D0}" presName="Name8" presStyleCnt="0"/>
      <dgm:spPr/>
    </dgm:pt>
    <dgm:pt modelId="{7099C5AD-A666-455F-9144-31509FAE35FB}" type="pres">
      <dgm:prSet presAssocID="{CBB2EDB4-08BF-49DB-9282-C363CE23E3D0}" presName="level" presStyleLbl="node1" presStyleIdx="1" presStyleCnt="3" custLinFactNeighborX="-179" custLinFactNeighborY="9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4A9E2-4365-4891-A563-4210D9FE6047}" type="pres">
      <dgm:prSet presAssocID="{CBB2EDB4-08BF-49DB-9282-C363CE23E3D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66420A-6794-4210-A8DC-A681DFE94B26}" type="pres">
      <dgm:prSet presAssocID="{8380A261-4409-4C6B-8A07-0D64C5422F6D}" presName="Name8" presStyleCnt="0"/>
      <dgm:spPr/>
    </dgm:pt>
    <dgm:pt modelId="{3405B94A-B110-4EB0-B99D-680A85764021}" type="pres">
      <dgm:prSet presAssocID="{8380A261-4409-4C6B-8A07-0D64C5422F6D}" presName="level" presStyleLbl="node1" presStyleIdx="2" presStyleCnt="3" custLinFactNeighborX="0" custLinFactNeighborY="-93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789FCB-B92C-4A52-BB06-4A95FA62001B}" type="pres">
      <dgm:prSet presAssocID="{8380A261-4409-4C6B-8A07-0D64C5422F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2952A2-E36A-4C36-9F3E-BBB3A16BEAFF}" type="presOf" srcId="{CBB2EDB4-08BF-49DB-9282-C363CE23E3D0}" destId="{7099C5AD-A666-455F-9144-31509FAE35FB}" srcOrd="0" destOrd="0" presId="urn:microsoft.com/office/officeart/2005/8/layout/pyramid1"/>
    <dgm:cxn modelId="{792CBD91-D1FA-4645-B0E6-1E344FDF5B5F}" type="presOf" srcId="{F014B99B-BC0F-4D51-AA35-03139CBC5BDF}" destId="{158BBE6D-1C8E-4142-827F-B1B32D20364B}" srcOrd="1" destOrd="0" presId="urn:microsoft.com/office/officeart/2005/8/layout/pyramid1"/>
    <dgm:cxn modelId="{CB6F3BE7-F153-4CED-8270-72A0F84A15F2}" type="presOf" srcId="{CBB2EDB4-08BF-49DB-9282-C363CE23E3D0}" destId="{8064A9E2-4365-4891-A563-4210D9FE6047}" srcOrd="1" destOrd="0" presId="urn:microsoft.com/office/officeart/2005/8/layout/pyramid1"/>
    <dgm:cxn modelId="{EBAC2FB6-06C0-4A9E-9E1C-FA45C82478E1}" type="presOf" srcId="{F014B99B-BC0F-4D51-AA35-03139CBC5BDF}" destId="{47753778-DDCD-4F66-8671-0963E55AC1AB}" srcOrd="0" destOrd="0" presId="urn:microsoft.com/office/officeart/2005/8/layout/pyramid1"/>
    <dgm:cxn modelId="{E7AC5795-AE57-4629-9DCD-7B603559995E}" srcId="{C055D918-0D48-44D3-9287-CAE1B93EB64A}" destId="{8380A261-4409-4C6B-8A07-0D64C5422F6D}" srcOrd="2" destOrd="0" parTransId="{48549D1C-43AC-47BA-B869-251333E1E3E6}" sibTransId="{FDF2E5F5-8F13-4FFA-81A9-3BFDEEE2F092}"/>
    <dgm:cxn modelId="{684A2119-F004-4EA4-91AB-934B6F8401A9}" type="presOf" srcId="{8380A261-4409-4C6B-8A07-0D64C5422F6D}" destId="{3405B94A-B110-4EB0-B99D-680A85764021}" srcOrd="0" destOrd="0" presId="urn:microsoft.com/office/officeart/2005/8/layout/pyramid1"/>
    <dgm:cxn modelId="{AE28E987-068C-4050-9EA0-6987A9368CE5}" srcId="{C055D918-0D48-44D3-9287-CAE1B93EB64A}" destId="{CBB2EDB4-08BF-49DB-9282-C363CE23E3D0}" srcOrd="1" destOrd="0" parTransId="{061A8EDF-95EB-4ED1-B54D-E85549B7DDD2}" sibTransId="{8A73D853-84E8-4FCE-B4F9-A28E61B55BFC}"/>
    <dgm:cxn modelId="{87C54C2A-2433-412F-AFDC-EF80684BA9FB}" type="presOf" srcId="{C055D918-0D48-44D3-9287-CAE1B93EB64A}" destId="{8C222443-D6D5-437E-8A06-7845FF64044F}" srcOrd="0" destOrd="0" presId="urn:microsoft.com/office/officeart/2005/8/layout/pyramid1"/>
    <dgm:cxn modelId="{DF277F6E-5463-4336-ABDE-6CE9BBB5760E}" srcId="{C055D918-0D48-44D3-9287-CAE1B93EB64A}" destId="{F014B99B-BC0F-4D51-AA35-03139CBC5BDF}" srcOrd="0" destOrd="0" parTransId="{547044BC-B29A-41C2-9396-2C63C92CED4B}" sibTransId="{310293B5-AF1E-4EB5-9AC5-576D9AB28450}"/>
    <dgm:cxn modelId="{1E5B1BBB-EB15-427C-923B-76FB6018FA59}" type="presOf" srcId="{8380A261-4409-4C6B-8A07-0D64C5422F6D}" destId="{EB789FCB-B92C-4A52-BB06-4A95FA62001B}" srcOrd="1" destOrd="0" presId="urn:microsoft.com/office/officeart/2005/8/layout/pyramid1"/>
    <dgm:cxn modelId="{FC54928D-8489-45BE-A419-478DF3152712}" type="presParOf" srcId="{8C222443-D6D5-437E-8A06-7845FF64044F}" destId="{8E592AC7-B094-488F-86DE-8B46AA43A5F7}" srcOrd="0" destOrd="0" presId="urn:microsoft.com/office/officeart/2005/8/layout/pyramid1"/>
    <dgm:cxn modelId="{DC294B94-6F0D-4281-8DCC-7EE503DCE163}" type="presParOf" srcId="{8E592AC7-B094-488F-86DE-8B46AA43A5F7}" destId="{47753778-DDCD-4F66-8671-0963E55AC1AB}" srcOrd="0" destOrd="0" presId="urn:microsoft.com/office/officeart/2005/8/layout/pyramid1"/>
    <dgm:cxn modelId="{32B8B60D-2A65-4E4C-9F0F-98AF62A9611C}" type="presParOf" srcId="{8E592AC7-B094-488F-86DE-8B46AA43A5F7}" destId="{158BBE6D-1C8E-4142-827F-B1B32D20364B}" srcOrd="1" destOrd="0" presId="urn:microsoft.com/office/officeart/2005/8/layout/pyramid1"/>
    <dgm:cxn modelId="{4C8D2E90-553F-4C69-9633-5DB19C6B4730}" type="presParOf" srcId="{8C222443-D6D5-437E-8A06-7845FF64044F}" destId="{08609C55-E487-4600-AFD0-8994D3888F22}" srcOrd="1" destOrd="0" presId="urn:microsoft.com/office/officeart/2005/8/layout/pyramid1"/>
    <dgm:cxn modelId="{9AE41948-5B39-48DA-8B26-40AF888C607C}" type="presParOf" srcId="{08609C55-E487-4600-AFD0-8994D3888F22}" destId="{7099C5AD-A666-455F-9144-31509FAE35FB}" srcOrd="0" destOrd="0" presId="urn:microsoft.com/office/officeart/2005/8/layout/pyramid1"/>
    <dgm:cxn modelId="{EDA768DD-D368-40A1-A0BA-204DC4265C49}" type="presParOf" srcId="{08609C55-E487-4600-AFD0-8994D3888F22}" destId="{8064A9E2-4365-4891-A563-4210D9FE6047}" srcOrd="1" destOrd="0" presId="urn:microsoft.com/office/officeart/2005/8/layout/pyramid1"/>
    <dgm:cxn modelId="{EE52A2AF-CD13-415D-9E54-7F7697F26A0C}" type="presParOf" srcId="{8C222443-D6D5-437E-8A06-7845FF64044F}" destId="{4E66420A-6794-4210-A8DC-A681DFE94B26}" srcOrd="2" destOrd="0" presId="urn:microsoft.com/office/officeart/2005/8/layout/pyramid1"/>
    <dgm:cxn modelId="{3162D02E-FA21-4300-B51B-7304BA500A88}" type="presParOf" srcId="{4E66420A-6794-4210-A8DC-A681DFE94B26}" destId="{3405B94A-B110-4EB0-B99D-680A85764021}" srcOrd="0" destOrd="0" presId="urn:microsoft.com/office/officeart/2005/8/layout/pyramid1"/>
    <dgm:cxn modelId="{48E779E7-74C8-4ED9-B4DB-8D03ECADD262}" type="presParOf" srcId="{4E66420A-6794-4210-A8DC-A681DFE94B26}" destId="{EB789FCB-B92C-4A52-BB06-4A95FA62001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753778-DDCD-4F66-8671-0963E55AC1AB}">
      <dsp:nvSpPr>
        <dsp:cNvPr id="0" name=""/>
        <dsp:cNvSpPr/>
      </dsp:nvSpPr>
      <dsp:spPr>
        <a:xfrm>
          <a:off x="1500197" y="0"/>
          <a:ext cx="1500197" cy="1579046"/>
        </a:xfrm>
        <a:prstGeom prst="trapezoid">
          <a:avLst>
            <a:gd name="adj" fmla="val 50000"/>
          </a:avLst>
        </a:prstGeom>
        <a:solidFill>
          <a:schemeClr val="bg2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Федеральный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уровень</a:t>
          </a:r>
          <a:endParaRPr lang="ru-RU" sz="1200" b="1" kern="1200" dirty="0"/>
        </a:p>
      </dsp:txBody>
      <dsp:txXfrm>
        <a:off x="1500197" y="0"/>
        <a:ext cx="1500197" cy="1579046"/>
      </dsp:txXfrm>
    </dsp:sp>
    <dsp:sp modelId="{7099C5AD-A666-455F-9144-31509FAE35FB}">
      <dsp:nvSpPr>
        <dsp:cNvPr id="0" name=""/>
        <dsp:cNvSpPr/>
      </dsp:nvSpPr>
      <dsp:spPr>
        <a:xfrm>
          <a:off x="744728" y="1594347"/>
          <a:ext cx="3000395" cy="1579046"/>
        </a:xfrm>
        <a:prstGeom prst="trapezoid">
          <a:avLst>
            <a:gd name="adj" fmla="val 47503"/>
          </a:avLst>
        </a:prstGeom>
        <a:solidFill>
          <a:srgbClr val="FFC000">
            <a:alpha val="7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Региональный уровень</a:t>
          </a:r>
        </a:p>
      </dsp:txBody>
      <dsp:txXfrm>
        <a:off x="1269797" y="1594347"/>
        <a:ext cx="1950256" cy="1579046"/>
      </dsp:txXfrm>
    </dsp:sp>
    <dsp:sp modelId="{3405B94A-B110-4EB0-B99D-680A85764021}">
      <dsp:nvSpPr>
        <dsp:cNvPr id="0" name=""/>
        <dsp:cNvSpPr/>
      </dsp:nvSpPr>
      <dsp:spPr>
        <a:xfrm>
          <a:off x="0" y="3143265"/>
          <a:ext cx="4500593" cy="1579046"/>
        </a:xfrm>
        <a:prstGeom prst="trapezoid">
          <a:avLst>
            <a:gd name="adj" fmla="val 47503"/>
          </a:avLst>
        </a:prstGeom>
        <a:solidFill>
          <a:schemeClr val="accent2">
            <a:lumMod val="75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Муниципальный уровень</a:t>
          </a:r>
          <a:endParaRPr lang="ru-RU" sz="1200" b="1" kern="1200" dirty="0"/>
        </a:p>
      </dsp:txBody>
      <dsp:txXfrm>
        <a:off x="787603" y="3143265"/>
        <a:ext cx="2925385" cy="15790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63E80-F3C1-40E1-ADE6-7667B802929F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D8501-3B49-49BD-834F-769B3A01D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87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440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3154-E84C-41DF-B5DA-EC6BBDAF4A27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411B-D92D-4D4A-AE7C-DA3B657800A4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F3428-DA13-4CD4-A0C1-213CC02A17F0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B6EF6-91A9-45D4-90F2-6D7F1684EEAD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FB03-7E63-4E96-8E71-64D8AAAA05E5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0540-5065-4154-B575-25F045956217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9B64-BEA0-4646-B2DC-9848AD041FF0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4C0B-81BA-44B0-9873-B784BFDAA5C9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3CF4-D6E8-4C91-A0C2-281C5183E81D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A916-F477-4046-8D7F-52FEE71D902C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FF46-2893-462E-B2F1-225924908D8D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BC51-48CD-4653-BB47-5F4125556576}" type="datetime1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0" y="214290"/>
            <a:ext cx="9143999" cy="63011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Паспорт проекта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«Функционирование и заболеваемость: сбор информации»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>
            <a:off x="233362" y="1124745"/>
            <a:ext cx="8803133" cy="149145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14282" y="2643182"/>
            <a:ext cx="8786874" cy="134851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>
            <a:extLst>
              <a:ext uri="{FF2B5EF4-FFF2-40B4-BE49-F238E27FC236}"/>
            </a:extLst>
          </p:cNvPr>
          <p:cNvSpPr txBox="1"/>
          <p:nvPr/>
        </p:nvSpPr>
        <p:spPr>
          <a:xfrm>
            <a:off x="223219" y="1109067"/>
            <a:ext cx="1878335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Общая информация </a:t>
            </a:r>
          </a:p>
        </p:txBody>
      </p:sp>
      <p:sp>
        <p:nvSpPr>
          <p:cNvPr id="8" name="Прямоугольник 7">
            <a:extLst>
              <a:ext uri="{FF2B5EF4-FFF2-40B4-BE49-F238E27FC236}"/>
            </a:extLst>
          </p:cNvPr>
          <p:cNvSpPr/>
          <p:nvPr/>
        </p:nvSpPr>
        <p:spPr>
          <a:xfrm>
            <a:off x="233362" y="4186262"/>
            <a:ext cx="8813276" cy="125599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Сокращение времени протекания процесса получения сводных аналитических сведений в разрезе 5-ти возрастных групп и общего показателя по ДОУ.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/>
            </a:extLst>
          </p:cNvPr>
          <p:cNvSpPr txBox="1"/>
          <p:nvPr/>
        </p:nvSpPr>
        <p:spPr>
          <a:xfrm>
            <a:off x="223219" y="2679302"/>
            <a:ext cx="2669257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Обоснование выбора процесса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>
            <a:extLst>
              <a:ext uri="{FF2B5EF4-FFF2-40B4-BE49-F238E27FC236}"/>
            </a:extLst>
          </p:cNvPr>
          <p:cNvSpPr txBox="1"/>
          <p:nvPr/>
        </p:nvSpPr>
        <p:spPr>
          <a:xfrm>
            <a:off x="260350" y="4186262"/>
            <a:ext cx="152556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2130425" y="1085643"/>
            <a:ext cx="7013575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Наименование органа местного  самоуправления: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Управление образования администрации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Белгорода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Наименование отдела : МБДОУ д</a:t>
            </a:r>
            <a:r>
              <a:rPr lang="en-US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/c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80 г. Белгород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Границы процесса: от сбора данных о детоднях по группам до получения сводных аналитических сведений в разрезе 5 возрастных групп и общего показателя по ДОУ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Дата начала  проекта: 08.08.2019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Дата окончания проекта: 30.10.2019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223219" y="3016712"/>
            <a:ext cx="881327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9250" indent="-349250">
              <a:buFont typeface="Arial" charset="0"/>
              <a:buAutoNum type="arabicPeriod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Высокая 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ресурсоемкость  и цикличность процессов сбора  данных о функционировании и заболеваемости.</a:t>
            </a:r>
          </a:p>
          <a:p>
            <a:pPr marL="349250" indent="-349250">
              <a:buFont typeface="Arial" charset="0"/>
              <a:buAutoNum type="arabicPeriod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автоматической системы сбора данных по функционированию и заболеваемости.</a:t>
            </a:r>
          </a:p>
          <a:p>
            <a:pPr marL="349250" indent="-349250">
              <a:buFont typeface="Arial" charset="0"/>
              <a:buAutoNum type="arabicPeriod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Подсчёт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перепроверка данных о функционировании и заболеваемости вручную (с помощью калькулятора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49250" indent="-349250">
              <a:buFont typeface="Arial" charset="0"/>
              <a:buAutoNum type="arabicPeriod"/>
            </a:pPr>
            <a:endParaRPr lang="ru-RU" sz="1400" dirty="0" smtClean="0">
              <a:solidFill>
                <a:srgbClr val="002060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/>
            </a:extLst>
          </p:cNvPr>
          <p:cNvSpPr/>
          <p:nvPr/>
        </p:nvSpPr>
        <p:spPr>
          <a:xfrm>
            <a:off x="214899" y="5328397"/>
            <a:ext cx="8813277" cy="14965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TextBox 16">
            <a:extLst>
              <a:ext uri="{FF2B5EF4-FFF2-40B4-BE49-F238E27FC236}"/>
            </a:extLst>
          </p:cNvPr>
          <p:cNvSpPr txBox="1"/>
          <p:nvPr/>
        </p:nvSpPr>
        <p:spPr>
          <a:xfrm>
            <a:off x="223219" y="5360314"/>
            <a:ext cx="1848451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Эффекты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7564" y="5655376"/>
            <a:ext cx="8848931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Автоматизация процесса обработки сведений по каждой возрастной группе и ДОУ для получения сводных аналитических данных.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Сокращение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трудоёмкости процесса не менее чем в 3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раза.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02895" y="6459802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1</a:t>
            </a:fld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736"/>
            <a:ext cx="1787773" cy="116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01842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>
            <a:extLst>
              <a:ext uri="{FF2B5EF4-FFF2-40B4-BE49-F238E27FC236}"/>
            </a:extLst>
          </p:cNvPr>
          <p:cNvSpPr/>
          <p:nvPr/>
        </p:nvSpPr>
        <p:spPr>
          <a:xfrm>
            <a:off x="285720" y="3500438"/>
            <a:ext cx="8621712" cy="292895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85720" y="928670"/>
            <a:ext cx="8643998" cy="264320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TextBox 31">
            <a:extLst>
              <a:ext uri="{FF2B5EF4-FFF2-40B4-BE49-F238E27FC236}"/>
            </a:extLst>
          </p:cNvPr>
          <p:cNvSpPr txBox="1"/>
          <p:nvPr/>
        </p:nvSpPr>
        <p:spPr>
          <a:xfrm>
            <a:off x="357158" y="1000108"/>
            <a:ext cx="2325674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Руководство проектом</a:t>
            </a:r>
          </a:p>
        </p:txBody>
      </p:sp>
      <p:sp>
        <p:nvSpPr>
          <p:cNvPr id="39" name="TextBox 38">
            <a:extLst>
              <a:ext uri="{FF2B5EF4-FFF2-40B4-BE49-F238E27FC236}"/>
            </a:extLst>
          </p:cNvPr>
          <p:cNvSpPr txBox="1"/>
          <p:nvPr/>
        </p:nvSpPr>
        <p:spPr>
          <a:xfrm>
            <a:off x="315913" y="3630613"/>
            <a:ext cx="215879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Рабочая группа проекта</a:t>
            </a:r>
          </a:p>
        </p:txBody>
      </p:sp>
      <p:sp>
        <p:nvSpPr>
          <p:cNvPr id="68616" name="Заголовок 2"/>
          <p:cNvSpPr>
            <a:spLocks noGrp="1"/>
          </p:cNvSpPr>
          <p:nvPr>
            <p:ph type="title"/>
          </p:nvPr>
        </p:nvSpPr>
        <p:spPr>
          <a:xfrm>
            <a:off x="244475" y="332656"/>
            <a:ext cx="8648700" cy="43973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Команда проекта </a:t>
            </a:r>
          </a:p>
        </p:txBody>
      </p:sp>
      <p:sp>
        <p:nvSpPr>
          <p:cNvPr id="19" name="Rectangle 53"/>
          <p:cNvSpPr txBox="1">
            <a:spLocks noChangeArrowheads="1"/>
          </p:cNvSpPr>
          <p:nvPr/>
        </p:nvSpPr>
        <p:spPr bwMode="auto">
          <a:xfrm>
            <a:off x="3232865" y="3027466"/>
            <a:ext cx="1462088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200" b="1" kern="0" dirty="0" smtClean="0">
                <a:solidFill>
                  <a:srgbClr val="00295C"/>
                </a:solidFill>
                <a:latin typeface="Times New Roman" pitchFamily="18" charset="0"/>
                <a:cs typeface="Times New Roman" pitchFamily="18" charset="0"/>
              </a:rPr>
              <a:t>Цыганова О.П.,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200" b="1" kern="0" dirty="0" smtClean="0">
                <a:solidFill>
                  <a:srgbClr val="00295C"/>
                </a:solidFill>
                <a:latin typeface="Times New Roman" pitchFamily="18" charset="0"/>
                <a:cs typeface="Times New Roman" pitchFamily="18" charset="0"/>
              </a:rPr>
              <a:t>заведующий</a:t>
            </a:r>
            <a:endParaRPr lang="ru-RU" altLang="ru-RU" sz="1200" kern="0" dirty="0" smtClean="0">
              <a:solidFill>
                <a:srgbClr val="0029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65"/>
          <p:cNvSpPr txBox="1">
            <a:spLocks noChangeArrowheads="1"/>
          </p:cNvSpPr>
          <p:nvPr/>
        </p:nvSpPr>
        <p:spPr bwMode="auto">
          <a:xfrm>
            <a:off x="3194765" y="1000108"/>
            <a:ext cx="1520111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587" lvl="1" indent="0" algn="ctr">
              <a:buClr>
                <a:srgbClr val="002960"/>
              </a:buClr>
              <a:buSzPct val="125000"/>
              <a:defRPr/>
            </a:pPr>
            <a:r>
              <a:rPr lang="ru-RU" altLang="ru-RU" sz="1400" b="1" kern="0" dirty="0" smtClean="0">
                <a:solidFill>
                  <a:srgbClr val="00295C"/>
                </a:solidFill>
                <a:latin typeface="Times New Roman" pitchFamily="18" charset="0"/>
                <a:cs typeface="Times New Roman" pitchFamily="18" charset="0"/>
              </a:rPr>
              <a:t>Заказчик проекта</a:t>
            </a:r>
            <a:endParaRPr lang="en-US" altLang="ru-RU" sz="1400" b="1" kern="0" dirty="0" smtClean="0">
              <a:solidFill>
                <a:srgbClr val="0029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53"/>
          <p:cNvSpPr txBox="1">
            <a:spLocks noChangeArrowheads="1"/>
          </p:cNvSpPr>
          <p:nvPr/>
        </p:nvSpPr>
        <p:spPr bwMode="auto">
          <a:xfrm>
            <a:off x="5429256" y="2928934"/>
            <a:ext cx="2500331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200" b="1" kern="0" dirty="0" smtClean="0">
                <a:solidFill>
                  <a:srgbClr val="00295C"/>
                </a:solidFill>
                <a:latin typeface="Times New Roman" pitchFamily="18" charset="0"/>
                <a:cs typeface="Times New Roman" pitchFamily="18" charset="0"/>
              </a:rPr>
              <a:t>Кобзева Е.Н., 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200" b="1" kern="0" dirty="0" smtClean="0">
                <a:solidFill>
                  <a:srgbClr val="00295C"/>
                </a:solidFill>
                <a:latin typeface="Times New Roman" pitchFamily="18" charset="0"/>
                <a:cs typeface="Times New Roman" pitchFamily="18" charset="0"/>
              </a:rPr>
              <a:t>ст. медсестра</a:t>
            </a:r>
          </a:p>
        </p:txBody>
      </p:sp>
      <p:sp>
        <p:nvSpPr>
          <p:cNvPr id="22" name="Rectangle 165"/>
          <p:cNvSpPr txBox="1">
            <a:spLocks noChangeArrowheads="1"/>
          </p:cNvSpPr>
          <p:nvPr/>
        </p:nvSpPr>
        <p:spPr bwMode="auto">
          <a:xfrm>
            <a:off x="5143504" y="1000108"/>
            <a:ext cx="257176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19125" lvl="4" indent="0" algn="ctr">
              <a:buClr>
                <a:srgbClr val="002960"/>
              </a:buClr>
              <a:buSzPct val="89000"/>
              <a:defRPr/>
            </a:pPr>
            <a:r>
              <a:rPr lang="ru-RU" altLang="ru-RU" sz="1200" b="1" kern="0" dirty="0" smtClean="0">
                <a:solidFill>
                  <a:srgbClr val="00295C"/>
                </a:solidFill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  <a:endParaRPr lang="en-US" altLang="ru-RU" sz="1200" b="1" kern="0" dirty="0" smtClean="0">
              <a:solidFill>
                <a:srgbClr val="0029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Rectangle 53"/>
          <p:cNvSpPr txBox="1">
            <a:spLocks noChangeArrowheads="1"/>
          </p:cNvSpPr>
          <p:nvPr/>
        </p:nvSpPr>
        <p:spPr bwMode="auto">
          <a:xfrm>
            <a:off x="571472" y="5929330"/>
            <a:ext cx="1643073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100" b="1" kern="0" dirty="0" smtClean="0">
                <a:solidFill>
                  <a:srgbClr val="00295C"/>
                </a:solidFill>
                <a:latin typeface="Times New Roman" pitchFamily="18" charset="0"/>
                <a:cs typeface="Times New Roman" pitchFamily="18" charset="0"/>
              </a:rPr>
              <a:t>Васильева О.В., 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100" b="1" kern="0" dirty="0" smtClean="0">
                <a:solidFill>
                  <a:srgbClr val="00295C"/>
                </a:solidFill>
                <a:latin typeface="Times New Roman" pitchFamily="18" charset="0"/>
                <a:cs typeface="Times New Roman" pitchFamily="18" charset="0"/>
              </a:rPr>
              <a:t>ст. воспитатель</a:t>
            </a:r>
            <a:endParaRPr lang="ru-RU" altLang="ru-RU" sz="1100" kern="0" dirty="0" smtClean="0">
              <a:solidFill>
                <a:srgbClr val="0029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53"/>
          <p:cNvSpPr txBox="1">
            <a:spLocks noChangeArrowheads="1"/>
          </p:cNvSpPr>
          <p:nvPr/>
        </p:nvSpPr>
        <p:spPr bwMode="auto">
          <a:xfrm>
            <a:off x="5286380" y="5929330"/>
            <a:ext cx="1500198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100" b="1" kern="0" dirty="0" smtClean="0">
                <a:solidFill>
                  <a:srgbClr val="00295C"/>
                </a:solidFill>
                <a:latin typeface="Times New Roman" pitchFamily="18" charset="0"/>
                <a:cs typeface="Times New Roman" pitchFamily="18" charset="0"/>
              </a:rPr>
              <a:t>Новикова Л.И., воспитатель</a:t>
            </a:r>
            <a:endParaRPr lang="ru-RU" altLang="ru-RU" sz="1100" kern="0" dirty="0" smtClean="0">
              <a:solidFill>
                <a:srgbClr val="0029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376243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2</a:t>
            </a:fld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2357454" cy="1862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285860"/>
            <a:ext cx="121444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1356" y="1285861"/>
            <a:ext cx="113986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4011048"/>
            <a:ext cx="1194758" cy="1703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3929066"/>
            <a:ext cx="1357321" cy="1767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9256" y="4034122"/>
            <a:ext cx="1143007" cy="1680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Rectangle 53"/>
          <p:cNvSpPr txBox="1">
            <a:spLocks noChangeArrowheads="1"/>
          </p:cNvSpPr>
          <p:nvPr/>
        </p:nvSpPr>
        <p:spPr bwMode="auto">
          <a:xfrm>
            <a:off x="2928926" y="5929330"/>
            <a:ext cx="1643074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100" b="1" kern="0" dirty="0" smtClean="0">
                <a:solidFill>
                  <a:srgbClr val="00295C"/>
                </a:solidFill>
                <a:latin typeface="Times New Roman" pitchFamily="18" charset="0"/>
                <a:cs typeface="Times New Roman" pitchFamily="18" charset="0"/>
              </a:rPr>
              <a:t>Погорелова  Н.В., воспитатель</a:t>
            </a:r>
            <a:endParaRPr lang="ru-RU" altLang="ru-RU" sz="1100" kern="0" dirty="0" smtClean="0">
              <a:solidFill>
                <a:srgbClr val="00295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369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Прямоугольник 94"/>
          <p:cNvSpPr/>
          <p:nvPr/>
        </p:nvSpPr>
        <p:spPr>
          <a:xfrm>
            <a:off x="2857500" y="4786313"/>
            <a:ext cx="577850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10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785813" y="4857750"/>
            <a:ext cx="642937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9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7215188" y="3071813"/>
            <a:ext cx="504825" cy="357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8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785813" y="3071813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5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7072313" y="1143000"/>
            <a:ext cx="642937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4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643438" y="1214438"/>
            <a:ext cx="642937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3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14375" y="1214438"/>
            <a:ext cx="714375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857500" y="3071813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6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428875" y="1214438"/>
            <a:ext cx="714375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2</a:t>
            </a:r>
          </a:p>
        </p:txBody>
      </p:sp>
      <p:sp>
        <p:nvSpPr>
          <p:cNvPr id="15371" name="Заголовок 1"/>
          <p:cNvSpPr>
            <a:spLocks noGrp="1"/>
          </p:cNvSpPr>
          <p:nvPr>
            <p:ph type="title"/>
          </p:nvPr>
        </p:nvSpPr>
        <p:spPr>
          <a:xfrm>
            <a:off x="0" y="571500"/>
            <a:ext cx="9144000" cy="5715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Карта текущего состояния процесса</a:t>
            </a:r>
            <a:br>
              <a:rPr lang="ru-RU" alt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cap="all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Функционирование и заболеваемость: сбор  информации</a:t>
            </a: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altLang="ru-RU" sz="20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43938" y="6500813"/>
            <a:ext cx="347662" cy="285750"/>
          </a:xfrm>
        </p:spPr>
        <p:txBody>
          <a:bodyPr/>
          <a:lstStyle/>
          <a:p>
            <a:pPr algn="ctr">
              <a:defRPr/>
            </a:pPr>
            <a:fld id="{2AD4DEC4-E446-475C-A333-F6C77385E2A3}" type="slidenum">
              <a:rPr lang="ru-RU" b="1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3</a:t>
            </a:fld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73100" y="357188"/>
            <a:ext cx="8470900" cy="6477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" pitchFamily="34" charset="0"/>
              </a:rPr>
              <a:t>Введение в предметную область</a:t>
            </a: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3000" b="1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2143125" y="2357438"/>
            <a:ext cx="125413" cy="1397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0" name="Прямая соединительная линия 19"/>
          <p:cNvCxnSpPr>
            <a:stCxn id="10" idx="1"/>
            <a:endCxn id="10" idx="3"/>
          </p:cNvCxnSpPr>
          <p:nvPr/>
        </p:nvCxnSpPr>
        <p:spPr>
          <a:xfrm>
            <a:off x="4857750" y="5130800"/>
            <a:ext cx="646113" cy="1095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трелка вправо 22"/>
          <p:cNvSpPr/>
          <p:nvPr/>
        </p:nvSpPr>
        <p:spPr>
          <a:xfrm>
            <a:off x="4143375" y="2286000"/>
            <a:ext cx="139700" cy="1397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6286500" y="2286000"/>
            <a:ext cx="157163" cy="1397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8501063" y="2214563"/>
            <a:ext cx="146050" cy="1444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79" name="TextBox 48"/>
          <p:cNvSpPr txBox="1">
            <a:spLocks noChangeArrowheads="1"/>
          </p:cNvSpPr>
          <p:nvPr/>
        </p:nvSpPr>
        <p:spPr bwMode="auto">
          <a:xfrm>
            <a:off x="250825" y="6500813"/>
            <a:ext cx="46085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 протекания процесса – 50 мин. - 90 мин.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072063" y="3000375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7</a:t>
            </a:r>
          </a:p>
        </p:txBody>
      </p:sp>
      <p:sp>
        <p:nvSpPr>
          <p:cNvPr id="10" name="Пятно 1 60"/>
          <p:cNvSpPr/>
          <p:nvPr/>
        </p:nvSpPr>
        <p:spPr>
          <a:xfrm>
            <a:off x="4857750" y="4929188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1" name="Пятно 1 60"/>
          <p:cNvSpPr/>
          <p:nvPr/>
        </p:nvSpPr>
        <p:spPr>
          <a:xfrm>
            <a:off x="4857750" y="5429250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12" name="Пятно 1 60"/>
          <p:cNvSpPr/>
          <p:nvPr/>
        </p:nvSpPr>
        <p:spPr>
          <a:xfrm>
            <a:off x="4857750" y="5929313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285720" y="1714488"/>
          <a:ext cx="1751856" cy="125675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30963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10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старшая</a:t>
                      </a:r>
                      <a:r>
                        <a:rPr lang="ru-RU" sz="1100" b="1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медсестра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998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1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Сбор данных о детоднях по группам</a:t>
                      </a:r>
                      <a:endParaRPr lang="ru-RU" sz="11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713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Параметры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шага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мин. –  20  мин.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8" name="Стрелка вправо 77"/>
          <p:cNvSpPr/>
          <p:nvPr/>
        </p:nvSpPr>
        <p:spPr>
          <a:xfrm>
            <a:off x="2143125" y="4071938"/>
            <a:ext cx="214313" cy="142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9" name="Стрелка вправо 78"/>
          <p:cNvSpPr/>
          <p:nvPr/>
        </p:nvSpPr>
        <p:spPr>
          <a:xfrm>
            <a:off x="142875" y="4000500"/>
            <a:ext cx="142875" cy="142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" name="Стрелка вправо 80"/>
          <p:cNvSpPr/>
          <p:nvPr/>
        </p:nvSpPr>
        <p:spPr>
          <a:xfrm>
            <a:off x="6500813" y="4000500"/>
            <a:ext cx="160337" cy="1508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3" name="Стрелка вправо 82"/>
          <p:cNvSpPr/>
          <p:nvPr/>
        </p:nvSpPr>
        <p:spPr>
          <a:xfrm>
            <a:off x="8501063" y="3929063"/>
            <a:ext cx="285750" cy="142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6" name="Стрелка вправо 85"/>
          <p:cNvSpPr/>
          <p:nvPr/>
        </p:nvSpPr>
        <p:spPr>
          <a:xfrm>
            <a:off x="2357438" y="5572125"/>
            <a:ext cx="146050" cy="1444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7" name="Стрелка вправо 86"/>
          <p:cNvSpPr/>
          <p:nvPr/>
        </p:nvSpPr>
        <p:spPr>
          <a:xfrm>
            <a:off x="4286250" y="4000500"/>
            <a:ext cx="214313" cy="1508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89" name="Таблица 88"/>
          <p:cNvGraphicFramePr>
            <a:graphicFrameLocks noGrp="1"/>
          </p:cNvGraphicFramePr>
          <p:nvPr/>
        </p:nvGraphicFramePr>
        <p:xfrm>
          <a:off x="5464175" y="5000625"/>
          <a:ext cx="3211513" cy="147448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211513"/>
              </a:tblGrid>
              <a:tr h="4114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Потеря времени на сведение вручную каждой таблицы данных</a:t>
                      </a:r>
                    </a:p>
                  </a:txBody>
                  <a:tcPr marL="91402" marR="91402" marT="45717" marB="45717"/>
                </a:tc>
              </a:tr>
              <a:tr h="4534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1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Потеря времени на перепроверку полученных данных</a:t>
                      </a:r>
                    </a:p>
                  </a:txBody>
                  <a:tcPr marL="91402" marR="91402" marT="45717" marB="45717"/>
                </a:tc>
              </a:tr>
              <a:tr h="421032">
                <a:tc>
                  <a:txBody>
                    <a:bodyPr/>
                    <a:lstStyle/>
                    <a:p>
                      <a:r>
                        <a:rPr lang="ru-RU" altLang="ru-RU" sz="11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Потеря времени на сбор данных за отчётный период года из разных документов и их</a:t>
                      </a:r>
                      <a:r>
                        <a:rPr lang="ru-RU" altLang="ru-RU" sz="11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сведение</a:t>
                      </a:r>
                      <a:endParaRPr lang="ru-RU" altLang="ru-RU" sz="11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02" marR="91402" marT="45717" marB="45717"/>
                </a:tc>
              </a:tr>
            </a:tbl>
          </a:graphicData>
        </a:graphic>
      </p:graphicFrame>
      <p:sp>
        <p:nvSpPr>
          <p:cNvPr id="94" name="Стрелка вправо 93"/>
          <p:cNvSpPr/>
          <p:nvPr/>
        </p:nvSpPr>
        <p:spPr>
          <a:xfrm>
            <a:off x="142875" y="5357813"/>
            <a:ext cx="180975" cy="1635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Пятно 1 60"/>
          <p:cNvSpPr/>
          <p:nvPr/>
        </p:nvSpPr>
        <p:spPr>
          <a:xfrm>
            <a:off x="5929313" y="1285875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  <a:p>
            <a:pPr algn="ctr">
              <a:defRPr/>
            </a:pPr>
            <a:endParaRPr lang="ru-RU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0" y="1714488"/>
            <a:ext cx="251520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ВХОД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4500562" y="4857760"/>
            <a:ext cx="288032" cy="15121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ВЫХОД</a:t>
            </a:r>
          </a:p>
        </p:txBody>
      </p:sp>
      <p:sp>
        <p:nvSpPr>
          <p:cNvPr id="15406" name="Прямоугольник 54"/>
          <p:cNvSpPr>
            <a:spLocks noChangeArrowheads="1"/>
          </p:cNvSpPr>
          <p:nvPr/>
        </p:nvSpPr>
        <p:spPr bwMode="auto">
          <a:xfrm>
            <a:off x="5435600" y="4714875"/>
            <a:ext cx="3457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Условные обозначения:</a:t>
            </a:r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2285984" y="1785926"/>
          <a:ext cx="1751856" cy="114300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27214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старшая</a:t>
                      </a:r>
                      <a:r>
                        <a:rPr lang="ru-RU" sz="1050" b="1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медсестра</a:t>
                      </a:r>
                      <a:endParaRPr lang="ru-RU" sz="105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543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05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Подсчёт </a:t>
                      </a:r>
                      <a:r>
                        <a:rPr lang="ru-RU" sz="105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детоднй</a:t>
                      </a:r>
                      <a:r>
                        <a:rPr lang="ru-RU" sz="105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 каждой группе</a:t>
                      </a:r>
                    </a:p>
                  </a:txBody>
                  <a:tcPr/>
                </a:tc>
              </a:tr>
              <a:tr h="435432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Параметры</a:t>
                      </a: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шага</a:t>
                      </a:r>
                    </a:p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7 мин. –  10 мин.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4429124" y="1768855"/>
          <a:ext cx="1751856" cy="108864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2604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старшая</a:t>
                      </a:r>
                      <a:r>
                        <a:rPr lang="ru-RU" sz="1050" b="1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медсестра</a:t>
                      </a:r>
                      <a:endParaRPr lang="ru-RU" sz="105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7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05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Пересчёт </a:t>
                      </a:r>
                      <a:r>
                        <a:rPr lang="ru-RU" sz="1050" b="1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детодней</a:t>
                      </a:r>
                      <a:r>
                        <a:rPr lang="ru-RU" sz="105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по группам</a:t>
                      </a:r>
                      <a:endParaRPr lang="ru-RU" sz="105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4408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Параметры</a:t>
                      </a: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шага</a:t>
                      </a:r>
                    </a:p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5 мин. –  7 мин.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9" name="Таблица 58"/>
          <p:cNvGraphicFramePr>
            <a:graphicFrameLocks noGrp="1"/>
          </p:cNvGraphicFramePr>
          <p:nvPr/>
        </p:nvGraphicFramePr>
        <p:xfrm>
          <a:off x="6500826" y="1714488"/>
          <a:ext cx="1841998" cy="12344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41998"/>
              </a:tblGrid>
              <a:tr h="23283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старшая</a:t>
                      </a:r>
                      <a:r>
                        <a:rPr lang="ru-RU" sz="1050" b="1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медсестра</a:t>
                      </a:r>
                      <a:endParaRPr lang="ru-RU" sz="105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917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05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Подсчёт максимального функционирования по каждой группе</a:t>
                      </a:r>
                    </a:p>
                  </a:txBody>
                  <a:tcPr/>
                </a:tc>
              </a:tr>
              <a:tr h="381002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Параметры</a:t>
                      </a: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шага</a:t>
                      </a:r>
                    </a:p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3 мин. –  5 мин.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285720" y="3551882"/>
          <a:ext cx="1751856" cy="12344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старшая</a:t>
                      </a:r>
                      <a:r>
                        <a:rPr lang="ru-RU" sz="1050" b="1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медсестра</a:t>
                      </a:r>
                      <a:endParaRPr lang="ru-RU" sz="105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05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Подсчёт функционирования по каждой группе</a:t>
                      </a:r>
                    </a:p>
                  </a:txBody>
                  <a:tcPr/>
                </a:tc>
              </a:tr>
              <a:tr h="391486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Параметры</a:t>
                      </a: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шага</a:t>
                      </a:r>
                    </a:p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5 мин. –  8  мин.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2" name="Таблица 71"/>
          <p:cNvGraphicFramePr>
            <a:graphicFrameLocks noGrp="1"/>
          </p:cNvGraphicFramePr>
          <p:nvPr/>
        </p:nvGraphicFramePr>
        <p:xfrm>
          <a:off x="2428860" y="3571876"/>
          <a:ext cx="1751856" cy="10744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старшая</a:t>
                      </a:r>
                      <a:r>
                        <a:rPr lang="ru-RU" sz="1050" b="1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медсестра</a:t>
                      </a:r>
                      <a:endParaRPr lang="ru-RU" sz="105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05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Подсчёт </a:t>
                      </a:r>
                      <a:r>
                        <a:rPr lang="ru-RU" sz="1050" b="1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детодней</a:t>
                      </a:r>
                      <a:r>
                        <a:rPr lang="ru-RU" sz="105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по детскому саду</a:t>
                      </a:r>
                      <a:endParaRPr lang="ru-RU" sz="105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Параметры</a:t>
                      </a: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шага</a:t>
                      </a:r>
                    </a:p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3  мин. –  5 мин.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3" name="Таблица 72"/>
          <p:cNvGraphicFramePr>
            <a:graphicFrameLocks noGrp="1"/>
          </p:cNvGraphicFramePr>
          <p:nvPr/>
        </p:nvGraphicFramePr>
        <p:xfrm>
          <a:off x="4643438" y="3571876"/>
          <a:ext cx="1751856" cy="10744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старшая</a:t>
                      </a:r>
                      <a:r>
                        <a:rPr lang="ru-RU" sz="1050" b="1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медсестра</a:t>
                      </a:r>
                      <a:endParaRPr lang="ru-RU" sz="105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05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Пересчёт </a:t>
                      </a:r>
                      <a:r>
                        <a:rPr lang="ru-RU" sz="105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детодней</a:t>
                      </a:r>
                      <a:r>
                        <a:rPr lang="ru-RU" sz="105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 детскому саду</a:t>
                      </a: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Параметры</a:t>
                      </a: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шага</a:t>
                      </a:r>
                    </a:p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3 мин. –  5 мин.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5" name="Таблица 74"/>
          <p:cNvGraphicFramePr>
            <a:graphicFrameLocks noGrp="1"/>
          </p:cNvGraphicFramePr>
          <p:nvPr/>
        </p:nvGraphicFramePr>
        <p:xfrm>
          <a:off x="6715140" y="3500438"/>
          <a:ext cx="1751856" cy="12344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старшая</a:t>
                      </a:r>
                      <a:r>
                        <a:rPr lang="ru-RU" sz="1050" b="1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медсестра</a:t>
                      </a:r>
                      <a:endParaRPr lang="ru-RU" sz="105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05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Подсчёт максимального</a:t>
                      </a:r>
                      <a:r>
                        <a:rPr lang="ru-RU" sz="1050" b="1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функционирования по детскому саду</a:t>
                      </a:r>
                      <a:endParaRPr lang="ru-RU" sz="105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Параметры</a:t>
                      </a: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шага</a:t>
                      </a:r>
                    </a:p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3 мин. – 5мин.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2" name="Таблица 81"/>
          <p:cNvGraphicFramePr>
            <a:graphicFrameLocks noGrp="1"/>
          </p:cNvGraphicFramePr>
          <p:nvPr/>
        </p:nvGraphicFramePr>
        <p:xfrm>
          <a:off x="357158" y="5143512"/>
          <a:ext cx="1857388" cy="12344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57388"/>
              </a:tblGrid>
              <a:tr h="20373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старшая</a:t>
                      </a:r>
                      <a:r>
                        <a:rPr lang="ru-RU" sz="1050" b="1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медсестра</a:t>
                      </a:r>
                      <a:endParaRPr lang="ru-RU" sz="105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302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05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Подсчёт</a:t>
                      </a:r>
                      <a:r>
                        <a:rPr lang="ru-RU" sz="1050" b="1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функционирования по детскому саду</a:t>
                      </a:r>
                      <a:endParaRPr lang="ru-RU" sz="105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3377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Параметры</a:t>
                      </a: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шага</a:t>
                      </a:r>
                    </a:p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3 мин. – 5мин.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8" name="Таблица 87"/>
          <p:cNvGraphicFramePr>
            <a:graphicFrameLocks noGrp="1"/>
          </p:cNvGraphicFramePr>
          <p:nvPr/>
        </p:nvGraphicFramePr>
        <p:xfrm>
          <a:off x="2571736" y="5214950"/>
          <a:ext cx="1751856" cy="107516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старшая</a:t>
                      </a:r>
                      <a:r>
                        <a:rPr lang="ru-RU" sz="1050" b="1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медсестра</a:t>
                      </a:r>
                      <a:endParaRPr lang="ru-RU" sz="105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defRPr/>
                      </a:pPr>
                      <a:endParaRPr lang="ru-RU" sz="105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105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Оформление таблицы</a:t>
                      </a: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Параметры</a:t>
                      </a: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шага</a:t>
                      </a:r>
                    </a:p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8 мин. –  11 мин.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0" name="Пятно 1 60"/>
          <p:cNvSpPr/>
          <p:nvPr/>
        </p:nvSpPr>
        <p:spPr>
          <a:xfrm>
            <a:off x="3714750" y="4714875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70" name="Пятно 1 60"/>
          <p:cNvSpPr/>
          <p:nvPr/>
        </p:nvSpPr>
        <p:spPr>
          <a:xfrm>
            <a:off x="3714750" y="1285875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74" name="Пятно 1 60"/>
          <p:cNvSpPr/>
          <p:nvPr/>
        </p:nvSpPr>
        <p:spPr>
          <a:xfrm>
            <a:off x="8072438" y="1285875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77" name="Пятно 1 60"/>
          <p:cNvSpPr/>
          <p:nvPr/>
        </p:nvSpPr>
        <p:spPr>
          <a:xfrm>
            <a:off x="1857375" y="3000375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84" name="Пятно 1 60"/>
          <p:cNvSpPr/>
          <p:nvPr/>
        </p:nvSpPr>
        <p:spPr>
          <a:xfrm>
            <a:off x="3857625" y="3000375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97" name="Пятно 1 60"/>
          <p:cNvSpPr/>
          <p:nvPr/>
        </p:nvSpPr>
        <p:spPr>
          <a:xfrm>
            <a:off x="6000750" y="3000375"/>
            <a:ext cx="646113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  <a:p>
            <a:pPr algn="ctr">
              <a:defRPr/>
            </a:pPr>
            <a:endParaRPr lang="ru-RU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2" name="Пятно 1 60"/>
          <p:cNvSpPr/>
          <p:nvPr/>
        </p:nvSpPr>
        <p:spPr>
          <a:xfrm>
            <a:off x="8072438" y="3071813"/>
            <a:ext cx="644525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04" name="Пятно 1 60"/>
          <p:cNvSpPr/>
          <p:nvPr/>
        </p:nvSpPr>
        <p:spPr>
          <a:xfrm>
            <a:off x="1928813" y="4643438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3238" y="1052513"/>
            <a:ext cx="7997825" cy="44767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Пирамида проблем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43938" y="6429375"/>
            <a:ext cx="347662" cy="285750"/>
          </a:xfrm>
        </p:spPr>
        <p:txBody>
          <a:bodyPr/>
          <a:lstStyle/>
          <a:p>
            <a:pPr algn="ctr">
              <a:defRPr/>
            </a:pPr>
            <a:fld id="{AD987F0A-53C7-4A4A-8BA7-E39A8CD592AC}" type="slidenum">
              <a:rPr lang="ru-RU" b="1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4</a:t>
            </a:fld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00063" y="642938"/>
            <a:ext cx="8294687" cy="600075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Введение в предметную область</a:t>
            </a:r>
            <a:b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</a:b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(описание ситуации «как есть»)</a:t>
            </a: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3000" b="1" dirty="0" smtClean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428597" y="1500174"/>
          <a:ext cx="4500593" cy="4737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4857750" y="2214563"/>
            <a:ext cx="3094038" cy="714375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Проблемы, решение которых требуется на федеральном уровне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57750" y="3286125"/>
            <a:ext cx="3094038" cy="714375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Проблемы, решение которых требуется на региональном уровне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57750" y="4357688"/>
            <a:ext cx="3865563" cy="1582737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Потеря времени на сведение вручную каждой таблицы данных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Потеря времени на перепроверку полученных данных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Потеря времени на сбор данных за отчётный период года из разных документов и их сведение</a:t>
            </a:r>
          </a:p>
        </p:txBody>
      </p:sp>
      <p:sp>
        <p:nvSpPr>
          <p:cNvPr id="9" name="Пятно 1 60"/>
          <p:cNvSpPr/>
          <p:nvPr/>
        </p:nvSpPr>
        <p:spPr>
          <a:xfrm>
            <a:off x="1000100" y="5286388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3" name="Пятно 1 60"/>
          <p:cNvSpPr/>
          <p:nvPr/>
        </p:nvSpPr>
        <p:spPr>
          <a:xfrm>
            <a:off x="1643042" y="4786322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14" name="Пятно 1 60"/>
          <p:cNvSpPr/>
          <p:nvPr/>
        </p:nvSpPr>
        <p:spPr>
          <a:xfrm>
            <a:off x="2428860" y="4714884"/>
            <a:ext cx="646112" cy="504825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79388" y="1916113"/>
          <a:ext cx="8640761" cy="240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2791"/>
                <a:gridCol w="3957305"/>
                <a:gridCol w="1600665"/>
              </a:tblGrid>
              <a:tr h="64034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Проблема </a:t>
                      </a:r>
                      <a:endParaRPr lang="ru-RU" sz="1400" dirty="0"/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Способ решения </a:t>
                      </a:r>
                      <a:endParaRPr lang="ru-RU" sz="1400" dirty="0"/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Экономия</a:t>
                      </a:r>
                      <a:r>
                        <a:rPr lang="ru-RU" sz="1400" baseline="0" dirty="0" smtClean="0"/>
                        <a:t> времени</a:t>
                      </a:r>
                      <a:endParaRPr lang="ru-RU" sz="1400" dirty="0"/>
                    </a:p>
                  </a:txBody>
                  <a:tcPr marL="91438" marR="91438" marT="45739" marB="45739"/>
                </a:tc>
              </a:tr>
              <a:tr h="5181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0" dirty="0" smtClean="0">
                          <a:latin typeface="Franklin Gothic Medium" pitchFamily="34" charset="0"/>
                        </a:rPr>
                        <a:t>1. Потеря времени на сведение вручную каждой таблицы данных</a:t>
                      </a:r>
                    </a:p>
                  </a:txBody>
                  <a:tcPr marL="91427" marR="91427" marT="45735" marB="457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Создание постоянных шаблонов</a:t>
                      </a:r>
                      <a:endParaRPr lang="ru-RU" sz="1400" b="1" dirty="0"/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24-38 мин.</a:t>
                      </a:r>
                    </a:p>
                  </a:txBody>
                  <a:tcPr marL="91438" marR="91438" marT="45739" marB="45739"/>
                </a:tc>
              </a:tr>
              <a:tr h="5181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2. Потеря времени на перепроверку полученных данных</a:t>
                      </a:r>
                    </a:p>
                  </a:txBody>
                  <a:tcPr marL="91427" marR="91427" marT="45735" marB="457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Настройка формул проверки</a:t>
                      </a:r>
                      <a:endParaRPr lang="ru-RU" sz="1400" b="1" dirty="0"/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8-12 мин.</a:t>
                      </a:r>
                    </a:p>
                  </a:txBody>
                  <a:tcPr marL="91438" marR="91438" marT="45739" marB="45739"/>
                </a:tc>
              </a:tr>
              <a:tr h="731535"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1400" b="0" kern="120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3. Потеря времени на сбор данных за отчётный период года из разных документов и их</a:t>
                      </a:r>
                      <a:r>
                        <a:rPr lang="ru-RU" altLang="ru-RU" sz="1400" b="0" kern="1200" baseline="0" dirty="0" smtClean="0">
                          <a:solidFill>
                            <a:schemeClr val="tx1"/>
                          </a:solidFill>
                          <a:latin typeface="Franklin Gothic Medium" pitchFamily="34" charset="0"/>
                          <a:ea typeface="+mn-ea"/>
                          <a:cs typeface="+mn-cs"/>
                        </a:rPr>
                        <a:t> сведение</a:t>
                      </a:r>
                      <a:endParaRPr lang="ru-RU" altLang="ru-RU" sz="1400" b="0" kern="1200" dirty="0" smtClean="0">
                        <a:solidFill>
                          <a:schemeClr val="tx1"/>
                        </a:solidFill>
                        <a:latin typeface="Franklin Gothic Medium" pitchFamily="34" charset="0"/>
                        <a:ea typeface="+mn-ea"/>
                        <a:cs typeface="+mn-cs"/>
                      </a:endParaRPr>
                    </a:p>
                  </a:txBody>
                  <a:tcPr marL="91427" marR="91427" marT="45735" marB="457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Создание</a:t>
                      </a:r>
                      <a:r>
                        <a:rPr lang="ru-RU" sz="1400" b="1" baseline="0" dirty="0" smtClean="0"/>
                        <a:t> документа </a:t>
                      </a:r>
                      <a:r>
                        <a:rPr lang="en-US" sz="1400" b="1" baseline="0" dirty="0" err="1" smtClean="0"/>
                        <a:t>Exel</a:t>
                      </a:r>
                      <a:r>
                        <a:rPr lang="en-US" sz="1400" b="1" baseline="0" dirty="0" smtClean="0"/>
                        <a:t> </a:t>
                      </a:r>
                      <a:endParaRPr lang="ru-RU" sz="1400" b="1" dirty="0" smtClean="0"/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8-11 мин.</a:t>
                      </a:r>
                      <a:endParaRPr lang="ru-RU" sz="1400" b="1" dirty="0"/>
                    </a:p>
                  </a:txBody>
                  <a:tcPr marL="91438" marR="91438" marT="45739" marB="45739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C7F4D-E65F-462B-8A35-B149C55565DD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2875" y="500063"/>
            <a:ext cx="8686800" cy="785812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3000" b="1" dirty="0" smtClean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17434" name="Прямоугольник 5"/>
          <p:cNvSpPr>
            <a:spLocks noChangeArrowheads="1"/>
          </p:cNvSpPr>
          <p:nvPr/>
        </p:nvSpPr>
        <p:spPr bwMode="auto">
          <a:xfrm>
            <a:off x="5651500" y="1258888"/>
            <a:ext cx="3214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Анализ проблем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0063" y="571500"/>
            <a:ext cx="8294687" cy="671513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Введение в предметную область</a:t>
            </a:r>
            <a:b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</a:b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(описание ситуации «как есть»)</a:t>
            </a: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3000" b="1" dirty="0" smtClean="0">
              <a:solidFill>
                <a:schemeClr val="tx1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714375" y="1071563"/>
            <a:ext cx="7715250" cy="8572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Карта целевого состояния процесса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cap="all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Функционирование и заболеваемость: </a:t>
            </a:r>
            <a:br>
              <a:rPr lang="ru-RU" sz="1600" cap="all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cap="all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  информации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43938" y="6429375"/>
            <a:ext cx="347662" cy="285750"/>
          </a:xfrm>
        </p:spPr>
        <p:txBody>
          <a:bodyPr/>
          <a:lstStyle/>
          <a:p>
            <a:pPr algn="ctr">
              <a:defRPr/>
            </a:pPr>
            <a:fld id="{0970D5C5-FB1B-4607-B94D-242D9579A688}" type="slidenum">
              <a:rPr lang="ru-RU" b="1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6</a:t>
            </a:fld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14375" y="571500"/>
            <a:ext cx="8105775" cy="600075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Введение в предметную область</a:t>
            </a:r>
            <a:b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</a:b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" pitchFamily="34" charset="0"/>
              </a:rPr>
              <a:t>(описание ситуации «как будет»)</a:t>
            </a:r>
            <a:r>
              <a:rPr lang="ru-RU" sz="2400" b="1" dirty="0" smtClean="0">
                <a:solidFill>
                  <a:schemeClr val="tx1"/>
                </a:solidFill>
                <a:latin typeface="Franklin Gothic Medium" pitchFamily="34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2400" b="1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928688" y="3500438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5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6929438" y="1928813"/>
            <a:ext cx="503237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4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4786313" y="2000250"/>
            <a:ext cx="503237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3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428625" y="2000250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500313" y="2000250"/>
            <a:ext cx="503237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2</a:t>
            </a:r>
          </a:p>
        </p:txBody>
      </p:sp>
      <p:sp>
        <p:nvSpPr>
          <p:cNvPr id="57" name="Стрелка вправо 56"/>
          <p:cNvSpPr/>
          <p:nvPr/>
        </p:nvSpPr>
        <p:spPr>
          <a:xfrm>
            <a:off x="2143125" y="2943225"/>
            <a:ext cx="125413" cy="1285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9" name="Стрелка вправо 58"/>
          <p:cNvSpPr/>
          <p:nvPr/>
        </p:nvSpPr>
        <p:spPr>
          <a:xfrm>
            <a:off x="4143375" y="2928938"/>
            <a:ext cx="215900" cy="1444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0" name="Стрелка вправо 59"/>
          <p:cNvSpPr/>
          <p:nvPr/>
        </p:nvSpPr>
        <p:spPr>
          <a:xfrm>
            <a:off x="6286500" y="2928938"/>
            <a:ext cx="287338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Стрелка вправо 60"/>
          <p:cNvSpPr/>
          <p:nvPr/>
        </p:nvSpPr>
        <p:spPr>
          <a:xfrm>
            <a:off x="8429625" y="3000375"/>
            <a:ext cx="28892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46" name="TextBox 48"/>
          <p:cNvSpPr txBox="1">
            <a:spLocks noChangeArrowheads="1"/>
          </p:cNvSpPr>
          <p:nvPr/>
        </p:nvSpPr>
        <p:spPr bwMode="auto">
          <a:xfrm>
            <a:off x="857250" y="5500688"/>
            <a:ext cx="4714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 протекания процесса – 16 мин. - 30 мин</a:t>
            </a:r>
            <a:r>
              <a:rPr lang="ru-RU" sz="1200" b="1" dirty="0">
                <a:solidFill>
                  <a:srgbClr val="C00000"/>
                </a:solidFill>
                <a:latin typeface="Calibri" pitchFamily="34" charset="0"/>
              </a:rPr>
              <a:t>.</a:t>
            </a:r>
          </a:p>
        </p:txBody>
      </p:sp>
      <p:graphicFrame>
        <p:nvGraphicFramePr>
          <p:cNvPr id="67" name="Таблица 66"/>
          <p:cNvGraphicFramePr>
            <a:graphicFrameLocks noGrp="1"/>
          </p:cNvGraphicFramePr>
          <p:nvPr/>
        </p:nvGraphicFramePr>
        <p:xfrm>
          <a:off x="357158" y="2428868"/>
          <a:ext cx="1751856" cy="960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старшая медсестра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Сбор данных о детоднях по группам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 –  20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8" name="Прямоугольник 77"/>
          <p:cNvSpPr/>
          <p:nvPr/>
        </p:nvSpPr>
        <p:spPr>
          <a:xfrm>
            <a:off x="2357422" y="3786190"/>
            <a:ext cx="288032" cy="15121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ВЫХОД</a:t>
            </a:r>
          </a:p>
        </p:txBody>
      </p:sp>
      <p:graphicFrame>
        <p:nvGraphicFramePr>
          <p:cNvPr id="80" name="Таблица 79"/>
          <p:cNvGraphicFramePr>
            <a:graphicFrameLocks noGrp="1"/>
          </p:cNvGraphicFramePr>
          <p:nvPr/>
        </p:nvGraphicFramePr>
        <p:xfrm>
          <a:off x="2357422" y="2500306"/>
          <a:ext cx="1751856" cy="960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старшая медсестра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Внесение данных о детоднях в документ </a:t>
                      </a:r>
                      <a:r>
                        <a:rPr lang="ru-RU" sz="900" b="1" kern="1200" dirty="0" err="1" smtClean="0"/>
                        <a:t>Exel</a:t>
                      </a: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5 мин. –  7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1" name="Таблица 80"/>
          <p:cNvGraphicFramePr>
            <a:graphicFrameLocks noGrp="1"/>
          </p:cNvGraphicFramePr>
          <p:nvPr/>
        </p:nvGraphicFramePr>
        <p:xfrm>
          <a:off x="4429124" y="2428868"/>
          <a:ext cx="1751856" cy="129445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старшая медсестра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70009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Внесение данных о составе групп в документ </a:t>
                      </a:r>
                      <a:r>
                        <a:rPr lang="ru-RU" sz="900" b="1" kern="1200" dirty="0" err="1" smtClean="0"/>
                        <a:t>Exel</a:t>
                      </a:r>
                      <a:endParaRPr lang="ru-RU" sz="900" b="1" kern="1200" dirty="0" smtClean="0"/>
                    </a:p>
                    <a:p>
                      <a:pPr marL="0" algn="ctr" defTabSz="914400" rtl="0" eaLnBrk="1" latinLnBrk="0" hangingPunct="1"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0.5 мин. –  1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2" name="Таблица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066963"/>
              </p:ext>
            </p:extLst>
          </p:nvPr>
        </p:nvGraphicFramePr>
        <p:xfrm>
          <a:off x="6643702" y="2428868"/>
          <a:ext cx="1751856" cy="15087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dirty="0" smtClean="0"/>
                        <a:t>старшая медсестра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Получение сводных аналитических сведений в разрезе </a:t>
                      </a:r>
                      <a:r>
                        <a:rPr lang="ru-RU" sz="900" b="1" kern="1200" dirty="0" smtClean="0"/>
                        <a:t>5 </a:t>
                      </a:r>
                      <a:r>
                        <a:rPr lang="ru-RU" sz="900" b="1" kern="1200" dirty="0" smtClean="0"/>
                        <a:t>возрастных групп и общей цифры по детскому саду</a:t>
                      </a:r>
                    </a:p>
                    <a:p>
                      <a:pPr marL="0" algn="ctr" defTabSz="914400" rtl="0" eaLnBrk="1" latinLnBrk="0" hangingPunct="1">
                        <a:defRPr/>
                      </a:pPr>
                      <a:endParaRPr lang="ru-RU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00 мин. –  00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3" name="Таблица 82"/>
          <p:cNvGraphicFramePr>
            <a:graphicFrameLocks noGrp="1"/>
          </p:cNvGraphicFramePr>
          <p:nvPr/>
        </p:nvGraphicFramePr>
        <p:xfrm>
          <a:off x="500034" y="4000504"/>
          <a:ext cx="1751856" cy="84656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51856"/>
              </a:tblGrid>
              <a:tr h="18341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smtClean="0"/>
                        <a:t>старшая медсестра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defRPr/>
                      </a:pPr>
                      <a:r>
                        <a:rPr lang="ru-RU" sz="900" b="1" kern="1200" dirty="0" smtClean="0"/>
                        <a:t>Вывод данных на печать</a:t>
                      </a: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0.5 мин. –  </a:t>
                      </a:r>
                      <a:r>
                        <a:rPr lang="ru-RU" sz="900" baseline="0" dirty="0" smtClean="0"/>
                        <a:t> 1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5" name="Прямоугольник 94"/>
          <p:cNvSpPr/>
          <p:nvPr/>
        </p:nvSpPr>
        <p:spPr>
          <a:xfrm>
            <a:off x="0" y="2285992"/>
            <a:ext cx="251520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ВХОД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>
            <a:off x="3532188" y="1436688"/>
            <a:ext cx="936625" cy="936625"/>
          </a:xfrm>
          <a:prstGeom prst="flowChartConnector">
            <a:avLst/>
          </a:prstGeom>
          <a:solidFill>
            <a:schemeClr val="bg1"/>
          </a:solidFill>
          <a:ln w="127000" cmpd="tri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24-38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</a:t>
            </a:r>
          </a:p>
        </p:txBody>
      </p:sp>
      <p:cxnSp>
        <p:nvCxnSpPr>
          <p:cNvPr id="63" name="Прямая соединительная линия 62"/>
          <p:cNvCxnSpPr>
            <a:endCxn id="17" idx="2"/>
          </p:cNvCxnSpPr>
          <p:nvPr/>
        </p:nvCxnSpPr>
        <p:spPr>
          <a:xfrm>
            <a:off x="2222500" y="1905000"/>
            <a:ext cx="1309688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93662" y="1436688"/>
            <a:ext cx="2128837" cy="1033461"/>
          </a:xfrm>
          <a:prstGeom prst="rect">
            <a:avLst/>
          </a:prstGeom>
          <a:solidFill>
            <a:schemeClr val="bg1"/>
          </a:solidFill>
          <a:ln>
            <a:solidFill>
              <a:srgbClr val="3D8EB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сведение вручную каждой таблицы данных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мин.)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564063" y="1522413"/>
            <a:ext cx="0" cy="5180012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Блок-схема: узел 54"/>
          <p:cNvSpPr/>
          <p:nvPr/>
        </p:nvSpPr>
        <p:spPr>
          <a:xfrm>
            <a:off x="3551238" y="3340100"/>
            <a:ext cx="906462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8-12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114299" y="3140969"/>
            <a:ext cx="2124076" cy="1080120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ерепроверка полученных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данных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(мин.)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2222500" y="3643313"/>
            <a:ext cx="1328738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>
            <a:off x="158750" y="2470150"/>
            <a:ext cx="4373563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7938" y="6638925"/>
            <a:ext cx="4460875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H="1">
            <a:off x="4640263" y="6630988"/>
            <a:ext cx="4371975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Заголовок 1"/>
          <p:cNvSpPr txBox="1">
            <a:spLocks/>
          </p:cNvSpPr>
          <p:nvPr/>
        </p:nvSpPr>
        <p:spPr>
          <a:xfrm>
            <a:off x="114300" y="-73025"/>
            <a:ext cx="9053513" cy="765175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2500" dirty="0">
                <a:solidFill>
                  <a:srgbClr val="464646"/>
                </a:solidFill>
              </a:rPr>
              <a:t>Достигнутые результаты (было и стало) </a:t>
            </a:r>
            <a:endParaRPr lang="ru-RU" sz="3000" dirty="0">
              <a:solidFill>
                <a:srgbClr val="464646"/>
              </a:solidFill>
            </a:endParaRPr>
          </a:p>
        </p:txBody>
      </p:sp>
      <p:sp>
        <p:nvSpPr>
          <p:cNvPr id="34" name="Блок-схема: узел 33"/>
          <p:cNvSpPr/>
          <p:nvPr/>
        </p:nvSpPr>
        <p:spPr>
          <a:xfrm>
            <a:off x="3719513" y="4983163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8-11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6691" y="4841875"/>
            <a:ext cx="2263105" cy="1179413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сбор данных за отчётный период года из разных документов и их сведение(мин.)</a:t>
            </a: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2303463" y="5300663"/>
            <a:ext cx="1328737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Блок-схема: узел 45"/>
          <p:cNvSpPr/>
          <p:nvPr/>
        </p:nvSpPr>
        <p:spPr>
          <a:xfrm>
            <a:off x="8096250" y="1443038"/>
            <a:ext cx="936625" cy="936625"/>
          </a:xfrm>
          <a:prstGeom prst="flowChartConnector">
            <a:avLst/>
          </a:prstGeom>
          <a:solidFill>
            <a:schemeClr val="bg1"/>
          </a:solidFill>
          <a:ln w="127000" cmpd="tri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0</a:t>
            </a:r>
            <a:endParaRPr lang="ru-RU" sz="1400" b="1" dirty="0">
              <a:solidFill>
                <a:prstClr val="black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</a:rPr>
              <a:t>мин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7011988" y="1905000"/>
            <a:ext cx="1030287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4703763" y="1522413"/>
            <a:ext cx="2389187" cy="947737"/>
          </a:xfrm>
          <a:prstGeom prst="rect">
            <a:avLst/>
          </a:prstGeom>
          <a:solidFill>
            <a:schemeClr val="bg1"/>
          </a:solidFill>
          <a:ln>
            <a:solidFill>
              <a:srgbClr val="3D8EB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сведение вручную каждой таблицы данных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(мин.)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H="1">
            <a:off x="4664075" y="2470150"/>
            <a:ext cx="4373563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Блок-схема: узел 49"/>
          <p:cNvSpPr/>
          <p:nvPr/>
        </p:nvSpPr>
        <p:spPr>
          <a:xfrm>
            <a:off x="8248650" y="3308350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0</a:t>
            </a:r>
            <a:endParaRPr lang="ru-RU" sz="1400" b="1" dirty="0">
              <a:solidFill>
                <a:prstClr val="black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</a:rPr>
              <a:t>мин.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4737100" y="3262313"/>
            <a:ext cx="2297113" cy="828675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перепроверка полученных данных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(мин.)</a:t>
            </a: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7085013" y="3643313"/>
            <a:ext cx="1022350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Блок-схема: узел 52"/>
          <p:cNvSpPr/>
          <p:nvPr/>
        </p:nvSpPr>
        <p:spPr>
          <a:xfrm>
            <a:off x="8248650" y="5024438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0</a:t>
            </a:r>
            <a:endParaRPr lang="ru-RU" sz="1400" b="1" dirty="0">
              <a:solidFill>
                <a:prstClr val="black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</a:rPr>
              <a:t>мин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4703763" y="4989512"/>
            <a:ext cx="2408237" cy="887760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 данных за отчётный период года из разных документов и их сведение(мин.)</a:t>
            </a: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7096125" y="5356225"/>
            <a:ext cx="1011238" cy="7938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>
            <a:extLst/>
          </p:cNvPr>
          <p:cNvSpPr/>
          <p:nvPr/>
        </p:nvSpPr>
        <p:spPr>
          <a:xfrm>
            <a:off x="0" y="476250"/>
            <a:ext cx="9144000" cy="6337300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1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9488" y="6448425"/>
            <a:ext cx="436562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17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0825" y="739775"/>
            <a:ext cx="1320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БЫЛО</a:t>
            </a:r>
          </a:p>
        </p:txBody>
      </p:sp>
      <p:sp>
        <p:nvSpPr>
          <p:cNvPr id="37" name="TextBox 52"/>
          <p:cNvSpPr txBox="1">
            <a:spLocks noChangeArrowheads="1"/>
          </p:cNvSpPr>
          <p:nvPr/>
        </p:nvSpPr>
        <p:spPr bwMode="auto">
          <a:xfrm>
            <a:off x="4932363" y="649288"/>
            <a:ext cx="12763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СТАЛО</a:t>
            </a:r>
          </a:p>
        </p:txBody>
      </p:sp>
    </p:spTree>
    <p:extLst>
      <p:ext uri="{BB962C8B-B14F-4D97-AF65-F5344CB8AC3E}">
        <p14:creationId xmlns:p14="http://schemas.microsoft.com/office/powerpoint/2010/main" val="18239770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fld id="{84BA1DF1-B667-476A-AD9C-098A6E61D73A}" type="slidenum">
              <a:rPr lang="ru-RU" altLang="ru-RU" smtClean="0">
                <a:solidFill>
                  <a:srgbClr val="898989"/>
                </a:solidFill>
              </a:rPr>
              <a:pPr eaLnBrk="0" hangingPunct="0"/>
              <a:t>8</a:t>
            </a:fld>
            <a:endParaRPr lang="ru-RU" altLang="ru-RU" dirty="0" smtClean="0">
              <a:solidFill>
                <a:srgbClr val="898989"/>
              </a:solidFill>
            </a:endParaRPr>
          </a:p>
        </p:txBody>
      </p:sp>
      <p:sp>
        <p:nvSpPr>
          <p:cNvPr id="23555" name="Содержимое 4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461963"/>
          </a:xfrm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 протекания процесса:</a:t>
            </a:r>
            <a:r>
              <a:rPr lang="en-US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Достигнутые результаты (было и стало)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375" y="2071688"/>
            <a:ext cx="3714750" cy="1662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8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БЫЛО</a:t>
            </a:r>
            <a:r>
              <a:rPr lang="ru-RU" sz="28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ct val="150000"/>
              </a:lnSpc>
              <a:defRPr/>
            </a:pPr>
            <a:r>
              <a:rPr lang="en-US" sz="28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50 мин</a:t>
            </a:r>
            <a:r>
              <a:rPr lang="ru-RU" sz="28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90 мин</a:t>
            </a:r>
            <a:r>
              <a:rPr lang="ru-RU" sz="28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defRPr/>
            </a:pPr>
            <a:r>
              <a:rPr lang="ru-RU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2063" y="2143125"/>
            <a:ext cx="3714750" cy="1446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8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СТАЛО</a:t>
            </a:r>
            <a:r>
              <a:rPr lang="ru-RU" sz="2800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8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28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мин.  -  </a:t>
            </a:r>
            <a:r>
              <a:rPr lang="ru-RU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ru-RU" sz="28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мин.</a:t>
            </a:r>
          </a:p>
          <a:p>
            <a:pPr algn="ctr">
              <a:defRPr/>
            </a:pPr>
            <a:r>
              <a:rPr lang="ru-RU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3559" name="Прямоугольник 23"/>
          <p:cNvSpPr>
            <a:spLocks noChangeArrowheads="1"/>
          </p:cNvSpPr>
          <p:nvPr/>
        </p:nvSpPr>
        <p:spPr bwMode="auto">
          <a:xfrm>
            <a:off x="2428875" y="4286250"/>
            <a:ext cx="4572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ЭКОНОМИЯ ВРЕМЕНИ:  </a:t>
            </a:r>
          </a:p>
          <a:p>
            <a:pPr algn="ctr"/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МИН. –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50 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МИН.;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65% 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70%</a:t>
            </a:r>
            <a:endParaRPr lang="ru-RU" alt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3571082" y="2713831"/>
            <a:ext cx="2001838" cy="317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643063" y="3857625"/>
            <a:ext cx="6429375" cy="1588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835150" y="5500688"/>
            <a:ext cx="662463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accent3"/>
                </a:solidFill>
                <a:latin typeface="Arial" panose="020B0604020202020204" pitchFamily="34" charset="0"/>
              </a:rPr>
              <a:t>СНИЖЕНИЕ ВРЕМЕННЫХ ПОТЕРЬ  ЗА СЧЕТ </a:t>
            </a:r>
            <a:r>
              <a:rPr lang="ru-RU" sz="1600" b="1" dirty="0" smtClean="0">
                <a:solidFill>
                  <a:schemeClr val="accent3"/>
                </a:solidFill>
                <a:latin typeface="Arial" panose="020B0604020202020204" pitchFamily="34" charset="0"/>
              </a:rPr>
              <a:t>ИСПОЛЬЗОВАНИЯ АВТОМАТИЧЕСКОЙ СИСТЕМЫ СБОРА ДАНЫХ </a:t>
            </a:r>
            <a:endParaRPr lang="ru-RU" sz="1600" b="1" dirty="0">
              <a:solidFill>
                <a:schemeClr val="accent3"/>
              </a:solidFill>
              <a:latin typeface="Arial" panose="020B0604020202020204" pitchFamily="34" charset="0"/>
            </a:endParaRPr>
          </a:p>
        </p:txBody>
      </p:sp>
      <p:pic>
        <p:nvPicPr>
          <p:cNvPr id="23563" name="Рисунок 26" descr="d:\Users\argunova\Desktop\презентация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5000625"/>
            <a:ext cx="928687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168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1187450" y="2349500"/>
            <a:ext cx="1584325" cy="30956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8928100" cy="647700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Достигнутые результаты</a:t>
            </a: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5149812" y="1268413"/>
            <a:ext cx="3544887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ЭФФЕКТ </a:t>
            </a:r>
          </a:p>
          <a:p>
            <a:pPr algn="ctr"/>
            <a:endParaRPr lang="ru-RU" altLang="ru-RU" sz="800" dirty="0">
              <a:latin typeface="Arial Narrow" pitchFamily="34" charset="0"/>
              <a:cs typeface="Times New Roman" pitchFamily="18" charset="0"/>
            </a:endParaRPr>
          </a:p>
          <a:p>
            <a:pPr algn="ctr"/>
            <a:endParaRPr lang="ru-RU" altLang="ru-RU" sz="800" dirty="0">
              <a:latin typeface="Arial Narrow" pitchFamily="34" charset="0"/>
              <a:cs typeface="Times New Roman" pitchFamily="18" charset="0"/>
            </a:endParaRPr>
          </a:p>
          <a:p>
            <a:pPr algn="ctr"/>
            <a:endParaRPr lang="ru-RU" altLang="ru-RU" i="1" dirty="0" smtClean="0">
              <a:latin typeface="Arial Narrow" pitchFamily="34" charset="0"/>
              <a:cs typeface="Times New Roman" pitchFamily="18" charset="0"/>
            </a:endParaRPr>
          </a:p>
          <a:p>
            <a:pPr algn="ctr"/>
            <a:endParaRPr lang="ru-RU" altLang="ru-RU" i="1" dirty="0">
              <a:latin typeface="Arial Narrow" pitchFamily="34" charset="0"/>
              <a:cs typeface="Times New Roman" pitchFamily="18" charset="0"/>
            </a:endParaRPr>
          </a:p>
          <a:p>
            <a:pPr algn="ctr"/>
            <a:endParaRPr lang="ru-RU" altLang="ru-RU" i="1" dirty="0">
              <a:latin typeface="Arial Narrow" pitchFamily="34" charset="0"/>
              <a:cs typeface="Times New Roman" pitchFamily="18" charset="0"/>
            </a:endParaRPr>
          </a:p>
          <a:p>
            <a:pPr algn="ctr"/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Автоматизация процесса обработки сведений по каждой возрастной группе и </a:t>
            </a:r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ДОУ</a:t>
            </a:r>
            <a:r>
              <a:rPr lang="en-US" sz="1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получения сводных аналитических данных</a:t>
            </a:r>
            <a:endParaRPr lang="ru-RU" altLang="ru-RU" sz="14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i="1" dirty="0">
              <a:latin typeface="Arial Narrow" pitchFamily="34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50825" y="1268413"/>
            <a:ext cx="864235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572000" y="1268413"/>
            <a:ext cx="0" cy="4176712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низ 12"/>
          <p:cNvSpPr/>
          <p:nvPr/>
        </p:nvSpPr>
        <p:spPr>
          <a:xfrm>
            <a:off x="6597611" y="1944309"/>
            <a:ext cx="649287" cy="43180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87450" y="1412875"/>
            <a:ext cx="1584325" cy="18002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586" name="TextBox 18"/>
          <p:cNvSpPr txBox="1">
            <a:spLocks noChangeArrowheads="1"/>
          </p:cNvSpPr>
          <p:nvPr/>
        </p:nvSpPr>
        <p:spPr bwMode="auto">
          <a:xfrm>
            <a:off x="1403350" y="1628775"/>
            <a:ext cx="13684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endParaRPr lang="ru-RU" altLang="ru-RU" b="1" dirty="0">
              <a:latin typeface="Arial Narrow" pitchFamily="34" charset="0"/>
            </a:endParaRPr>
          </a:p>
          <a:p>
            <a:pPr algn="ctr"/>
            <a:endParaRPr lang="ru-RU" altLang="ru-RU" b="1" dirty="0">
              <a:latin typeface="Arial Narrow" pitchFamily="34" charset="0"/>
            </a:endParaRPr>
          </a:p>
          <a:p>
            <a:pPr algn="ctr"/>
            <a:r>
              <a:rPr lang="ru-RU" altLang="ru-RU" b="1" dirty="0" smtClean="0">
                <a:latin typeface="Arial Narrow" pitchFamily="34" charset="0"/>
              </a:rPr>
              <a:t>-65%</a:t>
            </a:r>
            <a:endParaRPr lang="ru-RU" altLang="ru-RU" b="1" dirty="0">
              <a:latin typeface="Arial Narrow" pitchFamily="34" charset="0"/>
            </a:endParaRPr>
          </a:p>
        </p:txBody>
      </p:sp>
      <p:sp>
        <p:nvSpPr>
          <p:cNvPr id="24587" name="TextBox 19"/>
          <p:cNvSpPr txBox="1">
            <a:spLocks noChangeArrowheads="1"/>
          </p:cNvSpPr>
          <p:nvPr/>
        </p:nvSpPr>
        <p:spPr bwMode="auto">
          <a:xfrm>
            <a:off x="1403350" y="3563938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b="1" dirty="0" smtClean="0">
                <a:latin typeface="Arial Narrow" pitchFamily="34" charset="0"/>
              </a:rPr>
              <a:t>30 мин</a:t>
            </a:r>
            <a:r>
              <a:rPr lang="ru-RU" altLang="ru-RU" b="1" dirty="0">
                <a:latin typeface="Arial Narrow" pitchFamily="34" charset="0"/>
              </a:rPr>
              <a:t>.</a:t>
            </a:r>
          </a:p>
        </p:txBody>
      </p:sp>
      <p:sp>
        <p:nvSpPr>
          <p:cNvPr id="24588" name="TextBox 20"/>
          <p:cNvSpPr txBox="1">
            <a:spLocks noChangeArrowheads="1"/>
          </p:cNvSpPr>
          <p:nvPr/>
        </p:nvSpPr>
        <p:spPr bwMode="auto">
          <a:xfrm>
            <a:off x="971550" y="5621338"/>
            <a:ext cx="2376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altLang="ru-RU" sz="2000" i="1">
                <a:latin typeface="Arial Narrow" pitchFamily="34" charset="0"/>
              </a:rPr>
              <a:t>t</a:t>
            </a:r>
            <a:r>
              <a:rPr lang="ru-RU" altLang="ru-RU" i="1">
                <a:latin typeface="Arial Narrow" pitchFamily="34" charset="0"/>
              </a:rPr>
              <a:t> протекания процесса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027921" y="5067810"/>
            <a:ext cx="3788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Сокращение трудоёмкости процесса не менее чем в 3 раза.</a:t>
            </a:r>
          </a:p>
        </p:txBody>
      </p:sp>
      <p:sp>
        <p:nvSpPr>
          <p:cNvPr id="19" name="Стрелка вниз 18"/>
          <p:cNvSpPr/>
          <p:nvPr/>
        </p:nvSpPr>
        <p:spPr>
          <a:xfrm>
            <a:off x="6674197" y="4499611"/>
            <a:ext cx="649287" cy="43180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7828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844</Words>
  <Application>Microsoft Office PowerPoint</Application>
  <PresentationFormat>Экран (4:3)</PresentationFormat>
  <Paragraphs>223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Narrow</vt:lpstr>
      <vt:lpstr>Calibri</vt:lpstr>
      <vt:lpstr>Franklin Gothic Medium</vt:lpstr>
      <vt:lpstr>Times New Roman</vt:lpstr>
      <vt:lpstr>Тема Office</vt:lpstr>
      <vt:lpstr>Паспорт проекта   «Функционирование и заболеваемость: сбор информации»</vt:lpstr>
      <vt:lpstr>Команда проекта </vt:lpstr>
      <vt:lpstr>Карта текущего состояния процесса «Функционирование и заболеваемость: сбор  информации»</vt:lpstr>
      <vt:lpstr>Пирамида проблем</vt:lpstr>
      <vt:lpstr>Презентация PowerPoint</vt:lpstr>
      <vt:lpstr>Карта целевого состояния процесса «Функционирование и заболеваемость:  сбор  информации»</vt:lpstr>
      <vt:lpstr>Презентация PowerPoint</vt:lpstr>
      <vt:lpstr>Достигнутые результаты (было и стало) </vt:lpstr>
      <vt:lpstr>Достигнутые результаты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организации</dc:title>
  <dc:creator>Шиянова Елена Николаевна</dc:creator>
  <cp:lastModifiedBy>YA</cp:lastModifiedBy>
  <cp:revision>88</cp:revision>
  <cp:lastPrinted>2019-04-25T09:14:46Z</cp:lastPrinted>
  <dcterms:created xsi:type="dcterms:W3CDTF">2018-08-20T14:01:12Z</dcterms:created>
  <dcterms:modified xsi:type="dcterms:W3CDTF">2019-10-30T09:07:39Z</dcterms:modified>
</cp:coreProperties>
</file>