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Default Extension="bin" ContentType="application/vnd.openxmlformats-officedocument.oleObject"/>
  <Default Extension="png" ContentType="image/png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6" r:id="rId2"/>
    <p:sldId id="262" r:id="rId3"/>
    <p:sldId id="295" r:id="rId4"/>
    <p:sldId id="296" r:id="rId5"/>
    <p:sldId id="282" r:id="rId6"/>
    <p:sldId id="284" r:id="rId7"/>
    <p:sldId id="288" r:id="rId8"/>
    <p:sldId id="289" r:id="rId9"/>
    <p:sldId id="290" r:id="rId10"/>
    <p:sldId id="293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B4C739-F05B-4293-B9A8-9554AC5AEADD}" type="doc">
      <dgm:prSet loTypeId="urn:microsoft.com/office/officeart/2005/8/layout/pyramid1" loCatId="pyramid" qsTypeId="urn:microsoft.com/office/officeart/2005/8/quickstyle/3d2" qsCatId="3D" csTypeId="urn:microsoft.com/office/officeart/2005/8/colors/accent1_3" csCatId="accent1" phldr="1"/>
      <dgm:spPr/>
    </dgm:pt>
    <dgm:pt modelId="{3E156C22-469D-4557-899A-62FA5873AB6D}">
      <dgm:prSet phldrT="[Текст]"/>
      <dgm:spPr/>
      <dgm:t>
        <a:bodyPr/>
        <a:lstStyle/>
        <a:p>
          <a:r>
            <a:rPr lang="ru-RU" dirty="0" smtClean="0"/>
            <a:t>Федеральный уровень</a:t>
          </a:r>
          <a:endParaRPr lang="ru-RU" dirty="0"/>
        </a:p>
      </dgm:t>
    </dgm:pt>
    <dgm:pt modelId="{E38B9D46-C79E-4DB5-979E-5E12B753D8B1}" type="parTrans" cxnId="{84737562-440D-46FC-AC2A-2BE565B94E89}">
      <dgm:prSet/>
      <dgm:spPr/>
      <dgm:t>
        <a:bodyPr/>
        <a:lstStyle/>
        <a:p>
          <a:endParaRPr lang="ru-RU"/>
        </a:p>
      </dgm:t>
    </dgm:pt>
    <dgm:pt modelId="{0326061A-572B-4105-BF0C-EABCB368F635}" type="sibTrans" cxnId="{84737562-440D-46FC-AC2A-2BE565B94E89}">
      <dgm:prSet/>
      <dgm:spPr/>
      <dgm:t>
        <a:bodyPr/>
        <a:lstStyle/>
        <a:p>
          <a:endParaRPr lang="ru-RU"/>
        </a:p>
      </dgm:t>
    </dgm:pt>
    <dgm:pt modelId="{46B87C55-FB7E-4484-A42D-FD1AD7E677B6}">
      <dgm:prSet phldrT="[Текст]"/>
      <dgm:spPr/>
      <dgm:t>
        <a:bodyPr/>
        <a:lstStyle/>
        <a:p>
          <a:r>
            <a:rPr lang="ru-RU" dirty="0" smtClean="0"/>
            <a:t>Региональный уровень</a:t>
          </a:r>
          <a:endParaRPr lang="ru-RU" dirty="0"/>
        </a:p>
      </dgm:t>
    </dgm:pt>
    <dgm:pt modelId="{CABECE8B-A24E-47EE-9A74-4C3CB44B4AEC}" type="parTrans" cxnId="{4057BBEF-CD47-4B6F-8326-EF1B3DB55AA8}">
      <dgm:prSet/>
      <dgm:spPr/>
      <dgm:t>
        <a:bodyPr/>
        <a:lstStyle/>
        <a:p>
          <a:endParaRPr lang="ru-RU"/>
        </a:p>
      </dgm:t>
    </dgm:pt>
    <dgm:pt modelId="{34D6922C-F663-4448-8D0D-9CB610B2C1EC}" type="sibTrans" cxnId="{4057BBEF-CD47-4B6F-8326-EF1B3DB55AA8}">
      <dgm:prSet/>
      <dgm:spPr/>
      <dgm:t>
        <a:bodyPr/>
        <a:lstStyle/>
        <a:p>
          <a:endParaRPr lang="ru-RU"/>
        </a:p>
      </dgm:t>
    </dgm:pt>
    <dgm:pt modelId="{1AC21790-A7D4-4B5B-8678-A491427AA4CE}">
      <dgm:prSet phldrT="[Текст]"/>
      <dgm:spPr/>
      <dgm:t>
        <a:bodyPr/>
        <a:lstStyle/>
        <a:p>
          <a:r>
            <a:rPr lang="ru-RU" dirty="0" smtClean="0"/>
            <a:t>Уровень МАДОУ</a:t>
          </a:r>
          <a:endParaRPr lang="ru-RU" dirty="0"/>
        </a:p>
      </dgm:t>
    </dgm:pt>
    <dgm:pt modelId="{A7D78A86-E780-4A60-942C-55FF3C84AE43}" type="parTrans" cxnId="{A978AF10-4105-4819-ADCE-BD2F58CA36E4}">
      <dgm:prSet/>
      <dgm:spPr/>
      <dgm:t>
        <a:bodyPr/>
        <a:lstStyle/>
        <a:p>
          <a:endParaRPr lang="ru-RU"/>
        </a:p>
      </dgm:t>
    </dgm:pt>
    <dgm:pt modelId="{6B384FF9-A1CF-4D80-848B-FC401E74DA53}" type="sibTrans" cxnId="{A978AF10-4105-4819-ADCE-BD2F58CA36E4}">
      <dgm:prSet/>
      <dgm:spPr/>
      <dgm:t>
        <a:bodyPr/>
        <a:lstStyle/>
        <a:p>
          <a:endParaRPr lang="ru-RU"/>
        </a:p>
      </dgm:t>
    </dgm:pt>
    <dgm:pt modelId="{080FD20E-F521-497B-B720-93C564263A78}" type="pres">
      <dgm:prSet presAssocID="{9BB4C739-F05B-4293-B9A8-9554AC5AEADD}" presName="Name0" presStyleCnt="0">
        <dgm:presLayoutVars>
          <dgm:dir/>
          <dgm:animLvl val="lvl"/>
          <dgm:resizeHandles val="exact"/>
        </dgm:presLayoutVars>
      </dgm:prSet>
      <dgm:spPr/>
    </dgm:pt>
    <dgm:pt modelId="{19C0404D-2684-4970-A069-244B340E2469}" type="pres">
      <dgm:prSet presAssocID="{3E156C22-469D-4557-899A-62FA5873AB6D}" presName="Name8" presStyleCnt="0"/>
      <dgm:spPr/>
    </dgm:pt>
    <dgm:pt modelId="{D808C9AB-3061-44F8-BCAE-034F87645264}" type="pres">
      <dgm:prSet presAssocID="{3E156C22-469D-4557-899A-62FA5873AB6D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2F404-14B1-4EA8-9CAD-398629E735F4}" type="pres">
      <dgm:prSet presAssocID="{3E156C22-469D-4557-899A-62FA5873AB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CAA55-5651-47E5-9A3C-0A6A3D425F40}" type="pres">
      <dgm:prSet presAssocID="{46B87C55-FB7E-4484-A42D-FD1AD7E677B6}" presName="Name8" presStyleCnt="0"/>
      <dgm:spPr/>
    </dgm:pt>
    <dgm:pt modelId="{1C8D388A-0A92-4824-8690-EAD1BC6F705B}" type="pres">
      <dgm:prSet presAssocID="{46B87C55-FB7E-4484-A42D-FD1AD7E677B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B2DFF-5FF2-48E0-AF13-49FEFA29B2C3}" type="pres">
      <dgm:prSet presAssocID="{46B87C55-FB7E-4484-A42D-FD1AD7E677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A1C9D-4030-474B-91E1-268CBA82622C}" type="pres">
      <dgm:prSet presAssocID="{1AC21790-A7D4-4B5B-8678-A491427AA4CE}" presName="Name8" presStyleCnt="0"/>
      <dgm:spPr/>
    </dgm:pt>
    <dgm:pt modelId="{F8D17BC6-6A3E-41E9-8009-70624EF64770}" type="pres">
      <dgm:prSet presAssocID="{1AC21790-A7D4-4B5B-8678-A491427AA4CE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895C1D-6C25-4E35-BFDE-1888C630524B}" type="pres">
      <dgm:prSet presAssocID="{1AC21790-A7D4-4B5B-8678-A491427AA4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D5C401-B823-435C-96C2-BED4E279D8B1}" type="presOf" srcId="{9BB4C739-F05B-4293-B9A8-9554AC5AEADD}" destId="{080FD20E-F521-497B-B720-93C564263A78}" srcOrd="0" destOrd="0" presId="urn:microsoft.com/office/officeart/2005/8/layout/pyramid1"/>
    <dgm:cxn modelId="{08B3CF6B-A3A1-4241-9A6E-205BD9F7B262}" type="presOf" srcId="{3E156C22-469D-4557-899A-62FA5873AB6D}" destId="{D808C9AB-3061-44F8-BCAE-034F87645264}" srcOrd="0" destOrd="0" presId="urn:microsoft.com/office/officeart/2005/8/layout/pyramid1"/>
    <dgm:cxn modelId="{1A34E99F-764E-4A26-8983-6BE761C2330A}" type="presOf" srcId="{46B87C55-FB7E-4484-A42D-FD1AD7E677B6}" destId="{3A3B2DFF-5FF2-48E0-AF13-49FEFA29B2C3}" srcOrd="1" destOrd="0" presId="urn:microsoft.com/office/officeart/2005/8/layout/pyramid1"/>
    <dgm:cxn modelId="{84737562-440D-46FC-AC2A-2BE565B94E89}" srcId="{9BB4C739-F05B-4293-B9A8-9554AC5AEADD}" destId="{3E156C22-469D-4557-899A-62FA5873AB6D}" srcOrd="0" destOrd="0" parTransId="{E38B9D46-C79E-4DB5-979E-5E12B753D8B1}" sibTransId="{0326061A-572B-4105-BF0C-EABCB368F635}"/>
    <dgm:cxn modelId="{B303D131-BD09-4BEE-8EF0-8863E0A42492}" type="presOf" srcId="{46B87C55-FB7E-4484-A42D-FD1AD7E677B6}" destId="{1C8D388A-0A92-4824-8690-EAD1BC6F705B}" srcOrd="0" destOrd="0" presId="urn:microsoft.com/office/officeart/2005/8/layout/pyramid1"/>
    <dgm:cxn modelId="{E612F163-3A3F-44D1-BBDC-4800F779D219}" type="presOf" srcId="{3E156C22-469D-4557-899A-62FA5873AB6D}" destId="{F0D2F404-14B1-4EA8-9CAD-398629E735F4}" srcOrd="1" destOrd="0" presId="urn:microsoft.com/office/officeart/2005/8/layout/pyramid1"/>
    <dgm:cxn modelId="{1E563404-EF9A-48DF-89DF-4CBDEA78817D}" type="presOf" srcId="{1AC21790-A7D4-4B5B-8678-A491427AA4CE}" destId="{F8D17BC6-6A3E-41E9-8009-70624EF64770}" srcOrd="0" destOrd="0" presId="urn:microsoft.com/office/officeart/2005/8/layout/pyramid1"/>
    <dgm:cxn modelId="{A978AF10-4105-4819-ADCE-BD2F58CA36E4}" srcId="{9BB4C739-F05B-4293-B9A8-9554AC5AEADD}" destId="{1AC21790-A7D4-4B5B-8678-A491427AA4CE}" srcOrd="2" destOrd="0" parTransId="{A7D78A86-E780-4A60-942C-55FF3C84AE43}" sibTransId="{6B384FF9-A1CF-4D80-848B-FC401E74DA53}"/>
    <dgm:cxn modelId="{FCB36B5E-6884-4B90-BA7C-1A509A7D06E3}" type="presOf" srcId="{1AC21790-A7D4-4B5B-8678-A491427AA4CE}" destId="{8B895C1D-6C25-4E35-BFDE-1888C630524B}" srcOrd="1" destOrd="0" presId="urn:microsoft.com/office/officeart/2005/8/layout/pyramid1"/>
    <dgm:cxn modelId="{4057BBEF-CD47-4B6F-8326-EF1B3DB55AA8}" srcId="{9BB4C739-F05B-4293-B9A8-9554AC5AEADD}" destId="{46B87C55-FB7E-4484-A42D-FD1AD7E677B6}" srcOrd="1" destOrd="0" parTransId="{CABECE8B-A24E-47EE-9A74-4C3CB44B4AEC}" sibTransId="{34D6922C-F663-4448-8D0D-9CB610B2C1EC}"/>
    <dgm:cxn modelId="{3A5A2E01-572B-49C7-90D5-2A2E39E0C0FC}" type="presParOf" srcId="{080FD20E-F521-497B-B720-93C564263A78}" destId="{19C0404D-2684-4970-A069-244B340E2469}" srcOrd="0" destOrd="0" presId="urn:microsoft.com/office/officeart/2005/8/layout/pyramid1"/>
    <dgm:cxn modelId="{5A3633D8-8454-47EB-A9AF-C80278F0E4F7}" type="presParOf" srcId="{19C0404D-2684-4970-A069-244B340E2469}" destId="{D808C9AB-3061-44F8-BCAE-034F87645264}" srcOrd="0" destOrd="0" presId="urn:microsoft.com/office/officeart/2005/8/layout/pyramid1"/>
    <dgm:cxn modelId="{FDD88847-75CB-4DB9-839D-5DDE680930BC}" type="presParOf" srcId="{19C0404D-2684-4970-A069-244B340E2469}" destId="{F0D2F404-14B1-4EA8-9CAD-398629E735F4}" srcOrd="1" destOrd="0" presId="urn:microsoft.com/office/officeart/2005/8/layout/pyramid1"/>
    <dgm:cxn modelId="{9D10F2ED-A3C1-47DE-96C2-E99368073F13}" type="presParOf" srcId="{080FD20E-F521-497B-B720-93C564263A78}" destId="{107CAA55-5651-47E5-9A3C-0A6A3D425F40}" srcOrd="1" destOrd="0" presId="urn:microsoft.com/office/officeart/2005/8/layout/pyramid1"/>
    <dgm:cxn modelId="{B56FBEB4-7AFD-41B3-9AA2-9EB914B5D358}" type="presParOf" srcId="{107CAA55-5651-47E5-9A3C-0A6A3D425F40}" destId="{1C8D388A-0A92-4824-8690-EAD1BC6F705B}" srcOrd="0" destOrd="0" presId="urn:microsoft.com/office/officeart/2005/8/layout/pyramid1"/>
    <dgm:cxn modelId="{17B27FD9-96AB-430E-BDCF-A45FD40F0D71}" type="presParOf" srcId="{107CAA55-5651-47E5-9A3C-0A6A3D425F40}" destId="{3A3B2DFF-5FF2-48E0-AF13-49FEFA29B2C3}" srcOrd="1" destOrd="0" presId="urn:microsoft.com/office/officeart/2005/8/layout/pyramid1"/>
    <dgm:cxn modelId="{148C4823-50F7-4473-9159-7FC51C5BC804}" type="presParOf" srcId="{080FD20E-F521-497B-B720-93C564263A78}" destId="{840A1C9D-4030-474B-91E1-268CBA82622C}" srcOrd="2" destOrd="0" presId="urn:microsoft.com/office/officeart/2005/8/layout/pyramid1"/>
    <dgm:cxn modelId="{E2FB0275-6909-4076-9E45-101DCFDE90D0}" type="presParOf" srcId="{840A1C9D-4030-474B-91E1-268CBA82622C}" destId="{F8D17BC6-6A3E-41E9-8009-70624EF64770}" srcOrd="0" destOrd="0" presId="urn:microsoft.com/office/officeart/2005/8/layout/pyramid1"/>
    <dgm:cxn modelId="{9FC42523-AD36-47C7-B039-1BB963125C15}" type="presParOf" srcId="{840A1C9D-4030-474B-91E1-268CBA82622C}" destId="{8B895C1D-6C25-4E35-BFDE-1888C630524B}" srcOrd="1" destOrd="0" presId="urn:microsoft.com/office/officeart/2005/8/layout/pyramid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8C9AB-3061-44F8-BCAE-034F87645264}">
      <dsp:nvSpPr>
        <dsp:cNvPr id="0" name=""/>
        <dsp:cNvSpPr/>
      </dsp:nvSpPr>
      <dsp:spPr>
        <a:xfrm>
          <a:off x="1272141" y="0"/>
          <a:ext cx="1272141" cy="1728192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Федеральный уровень</a:t>
          </a:r>
          <a:endParaRPr lang="ru-RU" sz="1600" kern="1200" dirty="0"/>
        </a:p>
      </dsp:txBody>
      <dsp:txXfrm>
        <a:off x="1272141" y="0"/>
        <a:ext cx="1272141" cy="1728192"/>
      </dsp:txXfrm>
    </dsp:sp>
    <dsp:sp modelId="{1C8D388A-0A92-4824-8690-EAD1BC6F705B}">
      <dsp:nvSpPr>
        <dsp:cNvPr id="0" name=""/>
        <dsp:cNvSpPr/>
      </dsp:nvSpPr>
      <dsp:spPr>
        <a:xfrm>
          <a:off x="636070" y="1728191"/>
          <a:ext cx="2544282" cy="1728192"/>
        </a:xfrm>
        <a:prstGeom prst="trapezoid">
          <a:avLst>
            <a:gd name="adj" fmla="val 36806"/>
          </a:avLst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53123"/>
                <a:satOff val="-2196"/>
                <a:lumOff val="12807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Региональный уровень</a:t>
          </a:r>
          <a:endParaRPr lang="ru-RU" sz="1600" kern="1200" dirty="0"/>
        </a:p>
      </dsp:txBody>
      <dsp:txXfrm>
        <a:off x="1081320" y="1728191"/>
        <a:ext cx="1653783" cy="1728192"/>
      </dsp:txXfrm>
    </dsp:sp>
    <dsp:sp modelId="{F8D17BC6-6A3E-41E9-8009-70624EF64770}">
      <dsp:nvSpPr>
        <dsp:cNvPr id="0" name=""/>
        <dsp:cNvSpPr/>
      </dsp:nvSpPr>
      <dsp:spPr>
        <a:xfrm>
          <a:off x="0" y="3456383"/>
          <a:ext cx="3816424" cy="1728192"/>
        </a:xfrm>
        <a:prstGeom prst="trapezoid">
          <a:avLst>
            <a:gd name="adj" fmla="val 36806"/>
          </a:avLst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306246"/>
                <a:satOff val="-4392"/>
                <a:lumOff val="25615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Уровень ОИВ</a:t>
          </a:r>
          <a:endParaRPr lang="ru-RU" sz="1600" kern="1200" dirty="0"/>
        </a:p>
      </dsp:txBody>
      <dsp:txXfrm>
        <a:off x="667874" y="3456383"/>
        <a:ext cx="2480675" cy="1728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3E80-F3C1-40E1-ADE6-7667B802929F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D8501-3B49-49BD-834F-769B3A01D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787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5740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9127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3154-E84C-41DF-B5DA-EC6BBDAF4A27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411B-D92D-4D4A-AE7C-DA3B657800A4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F3428-DA13-4CD4-A0C1-213CC02A17F0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B6EF6-91A9-45D4-90F2-6D7F1684EEAD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FB03-7E63-4E96-8E71-64D8AAAA05E5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0540-5065-4154-B575-25F045956217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9B64-BEA0-4646-B2DC-9848AD041FF0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4C0B-81BA-44B0-9873-B784BFDAA5C9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3CF4-D6E8-4C91-A0C2-281C5183E81D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A916-F477-4046-8D7F-52FEE71D902C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FF46-2893-462E-B2F1-225924908D8D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BC51-48CD-4653-BB47-5F4125556576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jpe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44475" y="260649"/>
            <a:ext cx="8648700" cy="792087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Паспорт проекта  «</a:t>
            </a:r>
            <a:r>
              <a:rPr lang="ru-RU" sz="1800" i="1" dirty="0" smtClean="0"/>
              <a:t>Оптимизация процесса участия педагогов в еженедельном совещании</a:t>
            </a:r>
            <a:r>
              <a:rPr lang="ru-RU" sz="1800" dirty="0" smtClean="0"/>
              <a:t>»</a:t>
            </a:r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>
            <a:off x="233363" y="1281113"/>
            <a:ext cx="8620658" cy="1531371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45473" y="2888709"/>
            <a:ext cx="8608547" cy="1326109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260350" y="1309688"/>
            <a:ext cx="1941513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Общая информация </a:t>
            </a:r>
          </a:p>
        </p:txBody>
      </p:sp>
      <p:sp>
        <p:nvSpPr>
          <p:cNvPr id="8" name="Прямоугольник 7">
            <a:extLst>
              <a:ext uri="{FF2B5EF4-FFF2-40B4-BE49-F238E27FC236}"/>
            </a:extLst>
          </p:cNvPr>
          <p:cNvSpPr/>
          <p:nvPr/>
        </p:nvSpPr>
        <p:spPr>
          <a:xfrm>
            <a:off x="254000" y="4462391"/>
            <a:ext cx="8600020" cy="75256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TextBox 8">
            <a:extLst>
              <a:ext uri="{FF2B5EF4-FFF2-40B4-BE49-F238E27FC236}"/>
            </a:extLst>
          </p:cNvPr>
          <p:cNvSpPr txBox="1"/>
          <p:nvPr/>
        </p:nvSpPr>
        <p:spPr>
          <a:xfrm>
            <a:off x="323528" y="2894625"/>
            <a:ext cx="257536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</a:rPr>
              <a:t>Обоснование выбора процесса</a:t>
            </a:r>
            <a:endParaRPr lang="ru-RU" sz="1400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312444" y="4462390"/>
            <a:ext cx="152473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Цели проекта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2187029" y="1282700"/>
            <a:ext cx="4689227" cy="156966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Наименование органа власти: управление образования администрации города Белгорода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Наименование отдела : МАДОУ </a:t>
            </a:r>
            <a:r>
              <a:rPr lang="ru-RU" sz="1200" dirty="0" err="1" smtClean="0">
                <a:solidFill>
                  <a:srgbClr val="002060"/>
                </a:solidFill>
              </a:rPr>
              <a:t>д</a:t>
            </a:r>
            <a:r>
              <a:rPr lang="ru-RU" sz="1200" dirty="0" smtClean="0">
                <a:solidFill>
                  <a:srgbClr val="002060"/>
                </a:solidFill>
              </a:rPr>
              <a:t>/с № 78</a:t>
            </a:r>
            <a:endParaRPr lang="ru-RU" sz="1200" dirty="0">
              <a:solidFill>
                <a:srgbClr val="002060"/>
              </a:solidFill>
            </a:endParaRPr>
          </a:p>
          <a:p>
            <a:r>
              <a:rPr lang="ru-RU" sz="1200" dirty="0" smtClean="0">
                <a:solidFill>
                  <a:srgbClr val="002060"/>
                </a:solidFill>
              </a:rPr>
              <a:t>Границы процесса: от момента оповещения заведующим педагогов о проведении совещания до возвращения педагогов на рабочее место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Дата начала  проекта: 15.07.2019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Дата окончания проекта: 26.09.2019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264052" y="3120261"/>
            <a:ext cx="862236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1300" dirty="0" smtClean="0">
              <a:solidFill>
                <a:srgbClr val="00206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1300" dirty="0" smtClean="0">
                <a:solidFill>
                  <a:srgbClr val="002060"/>
                </a:solidFill>
              </a:rPr>
              <a:t>Трудоемкий процесс, связанный с наличием в МАДОУ филиала, расположенного по другому адресу.</a:t>
            </a:r>
          </a:p>
          <a:p>
            <a:pPr marL="342900" indent="-342900" algn="just">
              <a:buAutoNum type="arabicPeriod"/>
            </a:pPr>
            <a:r>
              <a:rPr lang="ru-RU" sz="1300" dirty="0" smtClean="0">
                <a:solidFill>
                  <a:srgbClr val="002060"/>
                </a:solidFill>
              </a:rPr>
              <a:t>Часто повторяющийся процесс.</a:t>
            </a:r>
          </a:p>
          <a:p>
            <a:pPr marL="342900" indent="-342900" algn="just">
              <a:buAutoNum type="arabicPeriod"/>
            </a:pPr>
            <a:r>
              <a:rPr lang="ru-RU" sz="1300" dirty="0" smtClean="0">
                <a:solidFill>
                  <a:srgbClr val="002060"/>
                </a:solidFill>
              </a:rPr>
              <a:t>Отсутствие четкого алгоритма замещения педагогов на рабочих местах.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4052" y="4462390"/>
            <a:ext cx="826798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206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1. Сокращение  времени </a:t>
            </a:r>
            <a:r>
              <a:rPr lang="ru-RU" sz="1400" dirty="0">
                <a:solidFill>
                  <a:srgbClr val="002060"/>
                </a:solidFill>
              </a:rPr>
              <a:t>протекания процесса </a:t>
            </a:r>
            <a:r>
              <a:rPr lang="ru-RU" sz="1400" dirty="0" smtClean="0">
                <a:solidFill>
                  <a:srgbClr val="002060"/>
                </a:solidFill>
              </a:rPr>
              <a:t>участия педагогов в еженедельных совещаниях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/>
            </a:extLst>
          </p:cNvPr>
          <p:cNvSpPr/>
          <p:nvPr/>
        </p:nvSpPr>
        <p:spPr>
          <a:xfrm>
            <a:off x="206513" y="5357826"/>
            <a:ext cx="8647507" cy="1500174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TextBox 16">
            <a:extLst>
              <a:ext uri="{FF2B5EF4-FFF2-40B4-BE49-F238E27FC236}"/>
            </a:extLst>
          </p:cNvPr>
          <p:cNvSpPr txBox="1"/>
          <p:nvPr/>
        </p:nvSpPr>
        <p:spPr>
          <a:xfrm>
            <a:off x="215343" y="5623970"/>
            <a:ext cx="151996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  <a:latin typeface="+mn-lt"/>
              </a:rPr>
              <a:t>Эффекты </a:t>
            </a:r>
            <a:r>
              <a:rPr lang="ru-RU" sz="1400" dirty="0">
                <a:solidFill>
                  <a:schemeClr val="accent2"/>
                </a:solidFill>
                <a:latin typeface="+mn-lt"/>
              </a:rPr>
              <a:t>проекта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5343" y="5574094"/>
            <a:ext cx="8612884" cy="120032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1. Сокращение временных потерь при переходе из одного здания в другое.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2. Разработан алгоритм замещения педагогов на рабочих местах.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3. Создан график проведения совещаний.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4. Организация места для проведения совещаний.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8009" y="1668809"/>
            <a:ext cx="140969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Фотография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158401" y="1494141"/>
            <a:ext cx="137363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Фотография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b="1" smtClean="0">
                <a:solidFill>
                  <a:schemeClr val="tx1"/>
                </a:solidFill>
              </a:rPr>
              <a:pPr/>
              <a:t>1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/>
            </a:extLst>
          </p:cNvPr>
          <p:cNvSpPr txBox="1"/>
          <p:nvPr/>
        </p:nvSpPr>
        <p:spPr>
          <a:xfrm>
            <a:off x="283415" y="4464923"/>
            <a:ext cx="145189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</a:rPr>
              <a:t>Цель проекта</a:t>
            </a:r>
            <a:endParaRPr lang="ru-RU" sz="1400" dirty="0">
              <a:solidFill>
                <a:schemeClr val="accent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79493" y="-27384"/>
            <a:ext cx="105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ПРИМЕР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1505" name="Picture 1" descr="D:\USER_FILES\Desktop\2019-2020 учебный год\бережливость\контрольная точка - фото доски задач и рабочих мест завед. и ст. воспитателя\IMG_39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630400" y="-10972800"/>
            <a:ext cx="2404800" cy="1803600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571612"/>
            <a:ext cx="192882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1428736"/>
            <a:ext cx="150217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0330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187624" y="2348880"/>
            <a:ext cx="1584176" cy="30963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648072"/>
          </a:xfrm>
          <a:effectLst/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464646"/>
                </a:solidFill>
              </a:rPr>
              <a:t>Достигнутые результаты</a:t>
            </a:r>
            <a:endParaRPr lang="ru-RU" sz="3200" b="1" dirty="0"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58796" y="1507030"/>
            <a:ext cx="3656607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Arial Narrow" panose="020B0606020202030204" pitchFamily="34" charset="0"/>
                <a:cs typeface="Times New Roman" pitchFamily="18" charset="0"/>
              </a:rPr>
              <a:t>ЭФФЕКТ</a:t>
            </a:r>
            <a:r>
              <a:rPr lang="ru-RU" altLang="ru-RU" b="1" dirty="0">
                <a:latin typeface="Arial Narrow" panose="020B0606020202030204" pitchFamily="34" charset="0"/>
                <a:cs typeface="Times New Roman" pitchFamily="18" charset="0"/>
              </a:rPr>
              <a:t> </a:t>
            </a:r>
            <a:endParaRPr lang="ru-RU" altLang="ru-RU" b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800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800" dirty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 smtClean="0">
                <a:latin typeface="Arial Narrow" panose="020B0606020202030204" pitchFamily="34" charset="0"/>
                <a:cs typeface="Times New Roman" pitchFamily="18" charset="0"/>
              </a:rPr>
              <a:t>Сокращение временных  потерь при переходе из одного здания в другое</a:t>
            </a:r>
            <a:endParaRPr lang="ru-RU" altLang="ru-RU" i="1" dirty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 smtClean="0">
                <a:latin typeface="Arial Narrow" panose="020B0606020202030204" pitchFamily="34" charset="0"/>
                <a:cs typeface="Times New Roman" pitchFamily="18" charset="0"/>
              </a:rPr>
              <a:t>Разработка и внедрение алгоритма замещения воспитателей во время проведения совещаний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 smtClean="0">
                <a:latin typeface="Arial Narrow" panose="020B0606020202030204" pitchFamily="34" charset="0"/>
                <a:cs typeface="Times New Roman" pitchFamily="18" charset="0"/>
              </a:rPr>
              <a:t>Создание и организация места для проведения </a:t>
            </a:r>
            <a:r>
              <a:rPr lang="ru-RU" altLang="ru-RU" i="1" dirty="0" err="1" smtClean="0">
                <a:latin typeface="Arial Narrow" panose="020B0606020202030204" pitchFamily="34" charset="0"/>
                <a:cs typeface="Times New Roman" pitchFamily="18" charset="0"/>
              </a:rPr>
              <a:t>онлайн-совещаний</a:t>
            </a:r>
            <a:r>
              <a:rPr lang="ru-RU" altLang="ru-RU" i="1" dirty="0" smtClean="0">
                <a:latin typeface="Arial Narrow" panose="020B0606020202030204" pitchFamily="34" charset="0"/>
                <a:cs typeface="Times New Roman" pitchFamily="18" charset="0"/>
              </a:rPr>
              <a:t> в филиале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>
              <a:latin typeface="Arial Narrow" panose="020B0606020202030204" pitchFamily="34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1520" y="1268760"/>
            <a:ext cx="864096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572000" y="1268760"/>
            <a:ext cx="0" cy="4176464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>
            <a:off x="6451899" y="1998132"/>
            <a:ext cx="648072" cy="43204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516216" y="3405768"/>
            <a:ext cx="648072" cy="43204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1412776"/>
            <a:ext cx="1584176" cy="12961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403648" y="16288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Narrow" panose="020B0606020202030204" pitchFamily="34" charset="0"/>
              </a:rPr>
              <a:t>- 43 %</a:t>
            </a:r>
            <a:endParaRPr lang="ru-RU" b="1" dirty="0"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03648" y="356372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Narrow" panose="020B0606020202030204" pitchFamily="34" charset="0"/>
              </a:rPr>
              <a:t> 80 -102 мин.</a:t>
            </a:r>
            <a:endParaRPr lang="ru-RU" b="1" dirty="0">
              <a:latin typeface="Arial Narrow" panose="020B0606020202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600" y="562117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latin typeface="Arial Narrow" panose="020B0606020202030204" pitchFamily="34" charset="0"/>
              </a:rPr>
              <a:t>t</a:t>
            </a:r>
            <a:r>
              <a:rPr lang="ru-RU" i="1" dirty="0" smtClean="0">
                <a:latin typeface="Arial Narrow" panose="020B0606020202030204" pitchFamily="34" charset="0"/>
              </a:rPr>
              <a:t> протекания процесса</a:t>
            </a:r>
            <a:endParaRPr lang="ru-RU" i="1" dirty="0">
              <a:latin typeface="Arial Narrow" panose="020B0606020202030204" pitchFamily="34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6572264" y="4929198"/>
            <a:ext cx="648072" cy="43204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5002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>
              <a:ext uri="{FF2B5EF4-FFF2-40B4-BE49-F238E27FC236}"/>
            </a:extLst>
          </p:cNvPr>
          <p:cNvSpPr/>
          <p:nvPr/>
        </p:nvSpPr>
        <p:spPr>
          <a:xfrm>
            <a:off x="233363" y="3600450"/>
            <a:ext cx="8621712" cy="2463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41300" y="1273175"/>
            <a:ext cx="8637588" cy="2136775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TextBox 31">
            <a:extLst>
              <a:ext uri="{FF2B5EF4-FFF2-40B4-BE49-F238E27FC236}"/>
            </a:extLst>
          </p:cNvPr>
          <p:cNvSpPr txBox="1"/>
          <p:nvPr/>
        </p:nvSpPr>
        <p:spPr>
          <a:xfrm>
            <a:off x="317500" y="1306513"/>
            <a:ext cx="1644650" cy="5222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Руководство проектом</a:t>
            </a:r>
          </a:p>
        </p:txBody>
      </p:sp>
      <p:sp>
        <p:nvSpPr>
          <p:cNvPr id="39" name="TextBox 38">
            <a:extLst>
              <a:ext uri="{FF2B5EF4-FFF2-40B4-BE49-F238E27FC236}"/>
            </a:extLst>
          </p:cNvPr>
          <p:cNvSpPr txBox="1"/>
          <p:nvPr/>
        </p:nvSpPr>
        <p:spPr>
          <a:xfrm>
            <a:off x="315913" y="3630613"/>
            <a:ext cx="2189162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Рабочая группа проекта</a:t>
            </a:r>
          </a:p>
        </p:txBody>
      </p:sp>
      <p:sp>
        <p:nvSpPr>
          <p:cNvPr id="68616" name="Заголовок 2"/>
          <p:cNvSpPr>
            <a:spLocks noGrp="1"/>
          </p:cNvSpPr>
          <p:nvPr>
            <p:ph type="title"/>
          </p:nvPr>
        </p:nvSpPr>
        <p:spPr>
          <a:xfrm>
            <a:off x="244475" y="332656"/>
            <a:ext cx="8648700" cy="439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Команда проекта </a:t>
            </a:r>
          </a:p>
        </p:txBody>
      </p:sp>
      <p:sp>
        <p:nvSpPr>
          <p:cNvPr id="19" name="Rectangle 53"/>
          <p:cNvSpPr txBox="1">
            <a:spLocks noChangeArrowheads="1"/>
          </p:cNvSpPr>
          <p:nvPr/>
        </p:nvSpPr>
        <p:spPr bwMode="auto">
          <a:xfrm>
            <a:off x="2101800" y="3074988"/>
            <a:ext cx="1462088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00295C"/>
                </a:solidFill>
              </a:rPr>
              <a:t>Баланчукова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Е.Н., заведующий МАДОУ </a:t>
            </a:r>
            <a:r>
              <a:rPr lang="ru-RU" altLang="ru-RU" sz="1000" b="1" kern="0" dirty="0" err="1" smtClean="0">
                <a:solidFill>
                  <a:srgbClr val="00295C"/>
                </a:solidFill>
              </a:rPr>
              <a:t>д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/с № 78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0" name="Rectangle 165"/>
          <p:cNvSpPr txBox="1">
            <a:spLocks noChangeArrowheads="1"/>
          </p:cNvSpPr>
          <p:nvPr/>
        </p:nvSpPr>
        <p:spPr bwMode="auto">
          <a:xfrm>
            <a:off x="1885950" y="1381125"/>
            <a:ext cx="1538288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587" lvl="1" indent="0" algn="ctr">
              <a:buClr>
                <a:srgbClr val="002960"/>
              </a:buClr>
              <a:buSzPct val="125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Заказчик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1" name="Rectangle 53"/>
          <p:cNvSpPr txBox="1">
            <a:spLocks noChangeArrowheads="1"/>
          </p:cNvSpPr>
          <p:nvPr/>
        </p:nvSpPr>
        <p:spPr bwMode="auto">
          <a:xfrm>
            <a:off x="3938190" y="3076575"/>
            <a:ext cx="1785938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00295C"/>
                </a:solidFill>
              </a:rPr>
              <a:t>Коптева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Е.А., старший воспитатель</a:t>
            </a:r>
          </a:p>
        </p:txBody>
      </p:sp>
      <p:sp>
        <p:nvSpPr>
          <p:cNvPr id="22" name="Rectangle 165"/>
          <p:cNvSpPr txBox="1">
            <a:spLocks noChangeArrowheads="1"/>
          </p:cNvSpPr>
          <p:nvPr/>
        </p:nvSpPr>
        <p:spPr bwMode="auto">
          <a:xfrm>
            <a:off x="3178175" y="1403350"/>
            <a:ext cx="2155825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19125" lvl="4" indent="0">
              <a:buClr>
                <a:srgbClr val="002960"/>
              </a:buClr>
              <a:buSzPct val="89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Руководитель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01800" y="1585913"/>
            <a:ext cx="107637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62388" y="1567656"/>
            <a:ext cx="1285676" cy="14708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Rectangle 53"/>
          <p:cNvSpPr txBox="1">
            <a:spLocks noChangeArrowheads="1"/>
          </p:cNvSpPr>
          <p:nvPr/>
        </p:nvSpPr>
        <p:spPr bwMode="auto">
          <a:xfrm>
            <a:off x="467544" y="5579368"/>
            <a:ext cx="1462088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00295C"/>
                </a:solidFill>
              </a:rPr>
              <a:t>Прядкина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М.В., воспитатель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67544" y="4090293"/>
            <a:ext cx="107637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Rectangle 53"/>
          <p:cNvSpPr txBox="1">
            <a:spLocks noChangeArrowheads="1"/>
          </p:cNvSpPr>
          <p:nvPr/>
        </p:nvSpPr>
        <p:spPr bwMode="auto">
          <a:xfrm>
            <a:off x="2051720" y="5579368"/>
            <a:ext cx="1462088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00295C"/>
                </a:solidFill>
              </a:rPr>
              <a:t>Синельник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К.В.воспитатель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051720" y="4090293"/>
            <a:ext cx="107637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Rectangle 53"/>
          <p:cNvSpPr txBox="1">
            <a:spLocks noChangeArrowheads="1"/>
          </p:cNvSpPr>
          <p:nvPr/>
        </p:nvSpPr>
        <p:spPr bwMode="auto">
          <a:xfrm>
            <a:off x="3643306" y="5572140"/>
            <a:ext cx="1390650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Быкова Л.А., воспитатель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13968" y="4090293"/>
            <a:ext cx="107637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Rectangle 53"/>
          <p:cNvSpPr txBox="1">
            <a:spLocks noChangeArrowheads="1"/>
          </p:cNvSpPr>
          <p:nvPr/>
        </p:nvSpPr>
        <p:spPr bwMode="auto">
          <a:xfrm>
            <a:off x="5198144" y="5579368"/>
            <a:ext cx="1462088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00295C"/>
                </a:solidFill>
              </a:rPr>
              <a:t>Олейникова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Е.И., воспитатель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98144" y="4090293"/>
            <a:ext cx="107637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7624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2</a:t>
            </a:fld>
            <a:endParaRPr lang="ru-RU" sz="14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643050"/>
            <a:ext cx="100013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643050"/>
            <a:ext cx="114300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143380"/>
            <a:ext cx="100013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3" y="4143380"/>
            <a:ext cx="100013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4143380"/>
            <a:ext cx="100013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3" y="4143380"/>
            <a:ext cx="1020543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5" name="Picture 9" descr="D:\USER_FILES\Desktop\78 сад проект бережливый\команда\Image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92" y="4143380"/>
            <a:ext cx="1017587" cy="1500187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33" name="Rectangle 53"/>
          <p:cNvSpPr txBox="1">
            <a:spLocks noChangeArrowheads="1"/>
          </p:cNvSpPr>
          <p:nvPr/>
        </p:nvSpPr>
        <p:spPr bwMode="auto">
          <a:xfrm>
            <a:off x="6929454" y="5572140"/>
            <a:ext cx="1357322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Сафонова Л.И., воспитатель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596" y="1928802"/>
            <a:ext cx="115845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904369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Прямоугольник 94"/>
          <p:cNvSpPr/>
          <p:nvPr/>
        </p:nvSpPr>
        <p:spPr>
          <a:xfrm>
            <a:off x="2357438" y="5000625"/>
            <a:ext cx="577850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10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107950" y="5013325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9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6443663" y="3573463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8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107950" y="3573463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5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6227763" y="1916113"/>
            <a:ext cx="503237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211638" y="1916113"/>
            <a:ext cx="503237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3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07950" y="1916113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122488" y="3573463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6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051050" y="1916113"/>
            <a:ext cx="503238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2</a:t>
            </a:r>
          </a:p>
        </p:txBody>
      </p:sp>
      <p:sp>
        <p:nvSpPr>
          <p:cNvPr id="15371" name="Заголовок 1"/>
          <p:cNvSpPr>
            <a:spLocks noGrp="1"/>
          </p:cNvSpPr>
          <p:nvPr>
            <p:ph type="title"/>
          </p:nvPr>
        </p:nvSpPr>
        <p:spPr>
          <a:xfrm>
            <a:off x="0" y="765175"/>
            <a:ext cx="9144000" cy="838200"/>
          </a:xfrm>
        </p:spPr>
        <p:txBody>
          <a:bodyPr/>
          <a:lstStyle/>
          <a:p>
            <a:pPr eaLnBrk="1" hangingPunct="1"/>
            <a:r>
              <a:rPr lang="ru-RU" altLang="ru-RU" sz="2000" dirty="0" smtClean="0">
                <a:latin typeface="Franklin Gothic Medium" pitchFamily="34" charset="0"/>
              </a:rPr>
              <a:t>Карта текущего состояния процесса</a:t>
            </a:r>
            <a:br>
              <a:rPr lang="ru-RU" altLang="ru-RU" sz="2000" dirty="0" smtClean="0">
                <a:latin typeface="Franklin Gothic Medium" pitchFamily="34" charset="0"/>
              </a:rPr>
            </a:br>
            <a:r>
              <a:rPr lang="ru-RU" altLang="ru-RU" sz="2000" dirty="0" smtClean="0">
                <a:latin typeface="Franklin Gothic Medium" pitchFamily="34" charset="0"/>
              </a:rPr>
              <a:t>«</a:t>
            </a: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Оптимизация процесса участия педагогов в еженедельном совещании</a:t>
            </a:r>
            <a:r>
              <a:rPr lang="ru-RU" altLang="ru-RU" sz="2000" dirty="0" smtClean="0">
                <a:latin typeface="Franklin Gothic Medium" pitchFamily="34" charset="0"/>
              </a:rPr>
              <a:t>»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3350" y="333375"/>
            <a:ext cx="8470900" cy="6477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dirty="0" smtClean="0">
                <a:solidFill>
                  <a:schemeClr val="tx1"/>
                </a:solidFill>
                <a:latin typeface="Franklin Gothic Medium" pitchFamily="34" charset="0"/>
              </a:rPr>
              <a:t>Введение в предметную область</a:t>
            </a:r>
            <a:br>
              <a:rPr lang="ru-RU" sz="3000" dirty="0" smtClean="0">
                <a:solidFill>
                  <a:schemeClr val="tx1"/>
                </a:solidFill>
                <a:latin typeface="Franklin Gothic Medium" pitchFamily="34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Franklin Gothic Medium" pitchFamily="34" charset="0"/>
              </a:rPr>
              <a:t>(описание ситуации «как есть»)</a:t>
            </a:r>
            <a:br>
              <a:rPr lang="ru-RU" sz="3000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1979613" y="2781300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4067175" y="2781300"/>
            <a:ext cx="287338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6156325" y="2781300"/>
            <a:ext cx="287338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8243888" y="2781300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284663" y="3573463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7</a:t>
            </a:r>
          </a:p>
        </p:txBody>
      </p:sp>
      <p:sp>
        <p:nvSpPr>
          <p:cNvPr id="6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43938" y="6500813"/>
            <a:ext cx="347662" cy="285750"/>
          </a:xfrm>
        </p:spPr>
        <p:txBody>
          <a:bodyPr/>
          <a:lstStyle/>
          <a:p>
            <a:pPr algn="ctr">
              <a:defRPr/>
            </a:pPr>
            <a:fld id="{65D2CE07-C65E-498C-9FC1-2A132CCDCE1B}" type="slidenum">
              <a:rPr lang="ru-RU" b="1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3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227856" y="2276872"/>
          <a:ext cx="1751856" cy="106793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21026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Заведующий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46257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Оповещение сотрудников о проведении  совещания через </a:t>
                      </a:r>
                      <a:r>
                        <a:rPr lang="ru-RU" sz="9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мессенджеры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3641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(1 мин. –  2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мин.)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8" name="Стрелка вправо 77"/>
          <p:cNvSpPr/>
          <p:nvPr/>
        </p:nvSpPr>
        <p:spPr>
          <a:xfrm>
            <a:off x="2122488" y="4221163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9" name="Стрелка вправо 78"/>
          <p:cNvSpPr/>
          <p:nvPr/>
        </p:nvSpPr>
        <p:spPr>
          <a:xfrm>
            <a:off x="34925" y="4221163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" name="Стрелка вправо 80"/>
          <p:cNvSpPr/>
          <p:nvPr/>
        </p:nvSpPr>
        <p:spPr>
          <a:xfrm>
            <a:off x="6443663" y="4221163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3" name="Стрелка вправо 82"/>
          <p:cNvSpPr/>
          <p:nvPr/>
        </p:nvSpPr>
        <p:spPr>
          <a:xfrm>
            <a:off x="8675688" y="4221163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6" name="Стрелка вправо 85"/>
          <p:cNvSpPr/>
          <p:nvPr/>
        </p:nvSpPr>
        <p:spPr>
          <a:xfrm>
            <a:off x="2122488" y="5734050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7" name="Стрелка вправо 86"/>
          <p:cNvSpPr/>
          <p:nvPr/>
        </p:nvSpPr>
        <p:spPr>
          <a:xfrm>
            <a:off x="4283075" y="4221163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4" name="Стрелка вправо 93"/>
          <p:cNvSpPr/>
          <p:nvPr/>
        </p:nvSpPr>
        <p:spPr>
          <a:xfrm>
            <a:off x="34925" y="5734050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" name="Пятно 1 60"/>
          <p:cNvSpPr/>
          <p:nvPr/>
        </p:nvSpPr>
        <p:spPr>
          <a:xfrm>
            <a:off x="8215313" y="3357563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0" y="2276872"/>
            <a:ext cx="251520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ВХОД</a:t>
            </a:r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2267744" y="2285993"/>
          <a:ext cx="1751856" cy="106489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20836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Администратор филиала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4583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Осуществляет обход групп и</a:t>
                      </a:r>
                      <a:r>
                        <a:rPr lang="ru-RU" sz="9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 определяет возможность замены воспитателей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3337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(10 мин. –  12 мин.)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4427984" y="2276872"/>
          <a:ext cx="1751856" cy="108069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30019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Администратор филиала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4803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Назначает замену из числа сотрудников</a:t>
                      </a:r>
                    </a:p>
                  </a:txBody>
                  <a:tcPr/>
                </a:tc>
              </a:tr>
              <a:tr h="300192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(2 мин. –  5 мин.)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6516216" y="2276873"/>
          <a:ext cx="1751856" cy="109007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21921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5107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Инструктирует заменяющее его сотрудника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5074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(5 мин. –  10 мин.)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323528" y="3861048"/>
          <a:ext cx="1751856" cy="1234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/>
                        <a:t>Спускается в цокольный этаж в раздевальное помещение, переодевается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(5 мин. –  10 мин.)</a:t>
                      </a:r>
                    </a:p>
                    <a:p>
                      <a:pPr algn="ctr"/>
                      <a:r>
                        <a:rPr lang="ru-RU" sz="900" dirty="0" smtClean="0"/>
                        <a:t>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2" name="Таблица 71"/>
          <p:cNvGraphicFramePr>
            <a:graphicFrameLocks noGrp="1"/>
          </p:cNvGraphicFramePr>
          <p:nvPr/>
        </p:nvGraphicFramePr>
        <p:xfrm>
          <a:off x="2483768" y="3861048"/>
          <a:ext cx="1751856" cy="113958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27133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5969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/>
                        <a:t>Направляется в основное здание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271330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(10 мин. –  15 мин.)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3" name="Таблица 72"/>
          <p:cNvGraphicFramePr>
            <a:graphicFrameLocks noGrp="1"/>
          </p:cNvGraphicFramePr>
          <p:nvPr/>
        </p:nvGraphicFramePr>
        <p:xfrm>
          <a:off x="4644008" y="3766196"/>
          <a:ext cx="1751856" cy="124872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7915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/>
                        <a:t>Входит в здание, в раздевальном помещении</a:t>
                      </a:r>
                      <a:r>
                        <a:rPr lang="ru-RU" sz="900" b="1" kern="1200" baseline="0" dirty="0" smtClean="0"/>
                        <a:t> </a:t>
                      </a:r>
                      <a:r>
                        <a:rPr lang="ru-RU" sz="900" b="1" kern="1200" dirty="0" smtClean="0"/>
                        <a:t> переодевается, направляется к месту проведения совещания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33748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(5 мин. –  10 мин.)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/>
        </p:nvGraphicFramePr>
        <p:xfrm>
          <a:off x="6852592" y="3861048"/>
          <a:ext cx="1751856" cy="1097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Старший 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/>
                        <a:t>Осуществляет сверку присутствующих (явочный лист)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(5 мин. –  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/>
        </p:nvGraphicFramePr>
        <p:xfrm>
          <a:off x="323528" y="5318740"/>
          <a:ext cx="1751856" cy="111065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35790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Заведующий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39485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Проводит совещание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57902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(60 мин.)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0" name="Пятно 1 60"/>
          <p:cNvSpPr/>
          <p:nvPr/>
        </p:nvSpPr>
        <p:spPr>
          <a:xfrm>
            <a:off x="3571875" y="1928813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2460104" y="5373216"/>
          <a:ext cx="1751856" cy="107330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22003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6161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/>
                        <a:t>Отправляется в раздевальное</a:t>
                      </a:r>
                      <a:r>
                        <a:rPr lang="ru-RU" sz="900" b="1" kern="1200" baseline="0" dirty="0" smtClean="0"/>
                        <a:t> </a:t>
                      </a:r>
                      <a:r>
                        <a:rPr lang="ru-RU" sz="900" b="1" kern="1200" dirty="0" smtClean="0"/>
                        <a:t>помещение,</a:t>
                      </a:r>
                      <a:r>
                        <a:rPr lang="ru-RU" sz="900" b="1" kern="1200" baseline="0" dirty="0" smtClean="0"/>
                        <a:t> </a:t>
                      </a:r>
                      <a:r>
                        <a:rPr lang="ru-RU" sz="900" b="1" kern="1200" dirty="0" smtClean="0"/>
                        <a:t> переодевается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220038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(5 мин. –  10 мин.)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5" name="Прямоугольник 84"/>
          <p:cNvSpPr/>
          <p:nvPr/>
        </p:nvSpPr>
        <p:spPr>
          <a:xfrm>
            <a:off x="4143375" y="5000625"/>
            <a:ext cx="571500" cy="357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11</a:t>
            </a:r>
          </a:p>
        </p:txBody>
      </p:sp>
      <p:sp>
        <p:nvSpPr>
          <p:cNvPr id="102" name="Стрелка вправо 101"/>
          <p:cNvSpPr/>
          <p:nvPr/>
        </p:nvSpPr>
        <p:spPr>
          <a:xfrm>
            <a:off x="4214813" y="5715000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104" name="Таблица 103"/>
          <p:cNvGraphicFramePr>
            <a:graphicFrameLocks noGrp="1"/>
          </p:cNvGraphicFramePr>
          <p:nvPr/>
        </p:nvGraphicFramePr>
        <p:xfrm>
          <a:off x="4500562" y="5429264"/>
          <a:ext cx="1928826" cy="107156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28826"/>
              </a:tblGrid>
              <a:tr h="28936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Воспитатель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31923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Направляется</a:t>
                      </a:r>
                      <a:r>
                        <a:rPr lang="ru-RU" sz="900" b="1" kern="1200" baseline="0" dirty="0" smtClean="0"/>
                        <a:t> в филиал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62976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(10 мин. –  15 мин.)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6" name="Прямоугольник 105"/>
          <p:cNvSpPr/>
          <p:nvPr/>
        </p:nvSpPr>
        <p:spPr>
          <a:xfrm>
            <a:off x="6357938" y="5072063"/>
            <a:ext cx="571500" cy="35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12</a:t>
            </a:r>
          </a:p>
        </p:txBody>
      </p:sp>
      <p:sp>
        <p:nvSpPr>
          <p:cNvPr id="107" name="Стрелка вправо 106"/>
          <p:cNvSpPr/>
          <p:nvPr/>
        </p:nvSpPr>
        <p:spPr>
          <a:xfrm>
            <a:off x="6500813" y="5786438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108" name="Таблица 107"/>
          <p:cNvGraphicFramePr>
            <a:graphicFrameLocks noGrp="1"/>
          </p:cNvGraphicFramePr>
          <p:nvPr/>
        </p:nvGraphicFramePr>
        <p:xfrm>
          <a:off x="6786578" y="5388455"/>
          <a:ext cx="1857388" cy="116875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57388"/>
              </a:tblGrid>
              <a:tr h="18754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Воспитатель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4974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/>
                        <a:t>Входит в здание, спускается в цокольный этаж в раздевальное помещение, переодевается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0007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(5 мин. –  10 мин.)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9" name="Стрелка вправо 108"/>
          <p:cNvSpPr/>
          <p:nvPr/>
        </p:nvSpPr>
        <p:spPr>
          <a:xfrm>
            <a:off x="8715375" y="5857875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Заголовок 18"/>
          <p:cNvSpPr txBox="1">
            <a:spLocks/>
          </p:cNvSpPr>
          <p:nvPr/>
        </p:nvSpPr>
        <p:spPr>
          <a:xfrm>
            <a:off x="3214688" y="1357313"/>
            <a:ext cx="5500687" cy="500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ВПП (время протекания процесса) 128 – 179 мин.  </a:t>
            </a: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auto">
          <a:xfrm>
            <a:off x="1928813" y="2500313"/>
            <a:ext cx="2928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Условные обозначения:</a:t>
            </a:r>
          </a:p>
        </p:txBody>
      </p:sp>
      <p:sp>
        <p:nvSpPr>
          <p:cNvPr id="7" name="Пятно 1 60"/>
          <p:cNvSpPr/>
          <p:nvPr/>
        </p:nvSpPr>
        <p:spPr>
          <a:xfrm>
            <a:off x="1285875" y="3000375"/>
            <a:ext cx="574675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8" name="Пятно 1 60"/>
          <p:cNvSpPr/>
          <p:nvPr/>
        </p:nvSpPr>
        <p:spPr>
          <a:xfrm>
            <a:off x="1285852" y="4429132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000250" y="3000375"/>
          <a:ext cx="3071834" cy="249793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071834"/>
              </a:tblGrid>
              <a:tr h="4107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Нет замены воспитателей на время проведения еженедельного совещания; поиск замены</a:t>
                      </a:r>
                      <a:endParaRPr lang="ru-RU" altLang="ru-RU" sz="1400" b="0" dirty="0" smtClean="0">
                        <a:latin typeface="Franklin Gothic Medium" pitchFamily="34" charset="0"/>
                      </a:endParaRPr>
                    </a:p>
                  </a:txBody>
                  <a:tcPr/>
                </a:tc>
              </a:tr>
              <a:tr h="4107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1400" b="0" kern="1200" dirty="0" smtClean="0">
                        <a:solidFill>
                          <a:schemeClr val="tx1"/>
                        </a:solidFill>
                        <a:latin typeface="Franklin Gothic Medium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10768">
                <a:tc>
                  <a:txBody>
                    <a:bodyPr/>
                    <a:lstStyle/>
                    <a:p>
                      <a:endParaRPr lang="ru-RU" altLang="ru-RU" sz="1400" b="0" kern="1200" dirty="0" smtClean="0">
                        <a:solidFill>
                          <a:schemeClr val="tx1"/>
                        </a:solidFill>
                        <a:latin typeface="Franklin Gothic Medium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altLang="ru-RU" sz="14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Не все присутствуют; ожидание опоздавших; временные потери при переходе из одного здания в другое</a:t>
                      </a:r>
                    </a:p>
                  </a:txBody>
                  <a:tcPr/>
                </a:tc>
              </a:tr>
              <a:tr h="4107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1400" b="0" kern="1200" dirty="0" smtClean="0">
                        <a:solidFill>
                          <a:schemeClr val="tx1"/>
                        </a:solidFill>
                        <a:latin typeface="Franklin Gothic Medium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714612" y="928670"/>
            <a:ext cx="285752" cy="145384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ВЫХОД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5750" y="714375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71472" y="1071547"/>
          <a:ext cx="2000264" cy="121444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00264"/>
              </a:tblGrid>
              <a:tr h="25996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5719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Возвращение на рабочее место</a:t>
                      </a:r>
                    </a:p>
                  </a:txBody>
                  <a:tcPr/>
                </a:tc>
              </a:tr>
              <a:tr h="382569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(5 мин. –  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мин.)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Стрелка вправо 12"/>
          <p:cNvSpPr/>
          <p:nvPr/>
        </p:nvSpPr>
        <p:spPr>
          <a:xfrm>
            <a:off x="214282" y="1500174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125538"/>
            <a:ext cx="3167062" cy="3587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 smtClean="0"/>
              <a:t>Пирамида проблем</a:t>
            </a:r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5288" y="115888"/>
            <a:ext cx="8686800" cy="8651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dirty="0" smtClean="0">
                <a:solidFill>
                  <a:srgbClr val="464646"/>
                </a:solidFill>
              </a:rPr>
              <a:t>Введение в предметную область</a:t>
            </a:r>
            <a:br>
              <a:rPr lang="ru-RU" sz="3000" dirty="0" smtClean="0">
                <a:solidFill>
                  <a:srgbClr val="464646"/>
                </a:solidFill>
              </a:rPr>
            </a:br>
            <a:r>
              <a:rPr lang="ru-RU" sz="3000" dirty="0" smtClean="0">
                <a:solidFill>
                  <a:srgbClr val="464646"/>
                </a:solidFill>
              </a:rPr>
              <a:t>(описание ситуации «как есть»)</a:t>
            </a:r>
            <a:endParaRPr lang="ru-RU" sz="3000" dirty="0">
              <a:solidFill>
                <a:srgbClr val="464646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07504" y="1556792"/>
          <a:ext cx="381642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14876" y="2143116"/>
            <a:ext cx="4105274" cy="1738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ru-RU" sz="1400" dirty="0" smtClean="0">
                <a:latin typeface="+mj-lt"/>
              </a:rPr>
              <a:t>1. Нет замены воспитателей на время проведения еженедельного совещания; поиск замены</a:t>
            </a:r>
            <a:endParaRPr lang="ru-RU" altLang="ru-RU" sz="1400" dirty="0" smtClean="0">
              <a:latin typeface="+mj-lt"/>
            </a:endParaRPr>
          </a:p>
          <a:p>
            <a:pPr marL="342900" indent="-342900">
              <a:defRPr/>
            </a:pPr>
            <a:endParaRPr lang="ru-RU" sz="1400" dirty="0" smtClean="0">
              <a:latin typeface="+mj-lt"/>
            </a:endParaRPr>
          </a:p>
          <a:p>
            <a:pPr marL="342900" indent="-342900">
              <a:defRPr/>
            </a:pPr>
            <a:endParaRPr lang="ru-RU" sz="1400" dirty="0" smtClean="0">
              <a:latin typeface="+mj-lt"/>
            </a:endParaRPr>
          </a:p>
          <a:p>
            <a:r>
              <a:rPr lang="ru-RU" sz="1400" dirty="0" smtClean="0">
                <a:latin typeface="+mj-lt"/>
              </a:rPr>
              <a:t>2. </a:t>
            </a:r>
            <a:r>
              <a:rPr lang="ru-RU" altLang="ru-RU" sz="1400" dirty="0" smtClean="0">
                <a:latin typeface="+mj-lt"/>
              </a:rPr>
              <a:t>Не все присутствуют; ожидание опоздавших; временные потери при переходе из одного здания в другое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9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973638" y="1125538"/>
            <a:ext cx="3168650" cy="35877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400" dirty="0" smtClean="0">
                <a:solidFill>
                  <a:srgbClr val="464646"/>
                </a:solidFill>
              </a:rPr>
              <a:t>Перечень проблем</a:t>
            </a:r>
            <a:endParaRPr lang="ru-RU" sz="2400" dirty="0">
              <a:solidFill>
                <a:srgbClr val="464646"/>
              </a:solidFill>
            </a:endParaRPr>
          </a:p>
        </p:txBody>
      </p:sp>
      <p:sp>
        <p:nvSpPr>
          <p:cNvPr id="24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143372" y="314324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0125" y="6572250"/>
            <a:ext cx="531813" cy="285750"/>
          </a:xfrm>
        </p:spPr>
        <p:txBody>
          <a:bodyPr/>
          <a:lstStyle/>
          <a:p>
            <a:pPr algn="ctr">
              <a:defRPr/>
            </a:pPr>
            <a:fld id="{665F7093-1B63-4552-81E3-3AEB9A14D1DF}" type="slidenum">
              <a:rPr lang="ru-RU" b="1" smtClean="0">
                <a:solidFill>
                  <a:srgbClr val="474B78">
                    <a:lumMod val="50000"/>
                  </a:srgbClr>
                </a:solidFill>
              </a:rPr>
              <a:pPr algn="ctr">
                <a:defRPr/>
              </a:pPr>
              <a:t>5</a:t>
            </a:fld>
            <a:endParaRPr lang="ru-RU" b="1" dirty="0">
              <a:solidFill>
                <a:srgbClr val="474B78">
                  <a:lumMod val="50000"/>
                </a:srgbClr>
              </a:solidFill>
            </a:endParaRPr>
          </a:p>
        </p:txBody>
      </p:sp>
      <p:sp>
        <p:nvSpPr>
          <p:cNvPr id="21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71934" y="207167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23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785786" y="6072206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29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2000232" y="6072206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28384" y="44624"/>
            <a:ext cx="105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ПРИМЕР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82747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06"/>
            <a:ext cx="450850" cy="2857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F6EFED9C-3036-4EBC-806E-ED89E0143B16}" type="slidenum">
              <a:rPr lang="ru-RU" altLang="ru-RU" b="1" smtClean="0">
                <a:solidFill>
                  <a:srgbClr val="23263C"/>
                </a:solidFill>
                <a:latin typeface="Franklin Gothic Book" pitchFamily="34" charset="0"/>
              </a:rPr>
              <a:pPr algn="ctr"/>
              <a:t>6</a:t>
            </a:fld>
            <a:endParaRPr lang="ru-RU" altLang="ru-RU" b="1" dirty="0" smtClean="0">
              <a:solidFill>
                <a:srgbClr val="23263C"/>
              </a:solidFill>
              <a:latin typeface="Franklin Gothic Book" pitchFamily="34" charset="0"/>
            </a:endParaRPr>
          </a:p>
        </p:txBody>
      </p:sp>
      <p:sp>
        <p:nvSpPr>
          <p:cNvPr id="25605" name="Text Box 14"/>
          <p:cNvSpPr txBox="1">
            <a:spLocks noChangeArrowheads="1"/>
          </p:cNvSpPr>
          <p:nvPr/>
        </p:nvSpPr>
        <p:spPr bwMode="auto">
          <a:xfrm>
            <a:off x="7288387" y="930198"/>
            <a:ext cx="1811931" cy="42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 dirty="0" smtClean="0">
                <a:solidFill>
                  <a:schemeClr val="tx2"/>
                </a:solidFill>
              </a:rPr>
              <a:t>Вклад в достижение цели, мин.</a:t>
            </a:r>
            <a:endParaRPr lang="ru-RU" altLang="ru-RU" sz="1200" b="1" dirty="0">
              <a:solidFill>
                <a:schemeClr val="tx2"/>
              </a:solidFill>
            </a:endParaRPr>
          </a:p>
        </p:txBody>
      </p:sp>
      <p:sp>
        <p:nvSpPr>
          <p:cNvPr id="25607" name="Text Box 14"/>
          <p:cNvSpPr txBox="1">
            <a:spLocks noChangeArrowheads="1"/>
          </p:cNvSpPr>
          <p:nvPr/>
        </p:nvSpPr>
        <p:spPr bwMode="auto">
          <a:xfrm>
            <a:off x="5571455" y="960219"/>
            <a:ext cx="15938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Решение</a:t>
            </a: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179313" y="960219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Проблема</a:t>
            </a: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2995427" y="960219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tx2"/>
                </a:solidFill>
              </a:rPr>
              <a:t>Первопричина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201613" y="408720"/>
            <a:ext cx="8686800" cy="421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Анализ проблем «5 почему?»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9" name="TextBox 41"/>
          <p:cNvSpPr txBox="1">
            <a:spLocks noChangeArrowheads="1"/>
          </p:cNvSpPr>
          <p:nvPr/>
        </p:nvSpPr>
        <p:spPr bwMode="auto">
          <a:xfrm>
            <a:off x="0" y="1857364"/>
            <a:ext cx="2239178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algn="ctr">
              <a:defRPr/>
            </a:pPr>
            <a:r>
              <a:rPr lang="ru-RU" sz="1200" b="1" dirty="0" smtClean="0"/>
              <a:t>Нет замены воспитателей на время проведения еженедельного совещания; поиск замены</a:t>
            </a:r>
          </a:p>
          <a:p>
            <a:pPr marL="342900" indent="-342900" algn="ctr">
              <a:defRPr/>
            </a:pPr>
            <a:endParaRPr lang="ru-RU" sz="1200" b="1" dirty="0" smtClean="0"/>
          </a:p>
        </p:txBody>
      </p:sp>
      <p:sp>
        <p:nvSpPr>
          <p:cNvPr id="50" name="TextBox 41"/>
          <p:cNvSpPr txBox="1">
            <a:spLocks noChangeArrowheads="1"/>
          </p:cNvSpPr>
          <p:nvPr/>
        </p:nvSpPr>
        <p:spPr bwMode="auto">
          <a:xfrm>
            <a:off x="2643174" y="1714488"/>
            <a:ext cx="2102394" cy="127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buFontTx/>
              <a:buChar char="-"/>
            </a:pPr>
            <a:r>
              <a:rPr lang="ru-RU" altLang="ru-RU" sz="1200" b="1" dirty="0" smtClean="0"/>
              <a:t>отсутствие по причинам: перерыв, сессия, больничный лист и т.п.;</a:t>
            </a:r>
          </a:p>
          <a:p>
            <a:pPr algn="ctr">
              <a:lnSpc>
                <a:spcPct val="80000"/>
              </a:lnSpc>
              <a:buFontTx/>
              <a:buChar char="-"/>
            </a:pPr>
            <a:r>
              <a:rPr lang="ru-RU" altLang="ru-RU" sz="1200" b="1" dirty="0" smtClean="0"/>
              <a:t> отсутствие четкого алгоритма замещения воспитателей</a:t>
            </a:r>
          </a:p>
          <a:p>
            <a:pPr algn="ctr">
              <a:lnSpc>
                <a:spcPct val="80000"/>
              </a:lnSpc>
              <a:buFontTx/>
              <a:buChar char="-"/>
            </a:pPr>
            <a:endParaRPr lang="ru-RU" altLang="ru-RU" sz="1200" b="1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71306" y="1571612"/>
            <a:ext cx="8905874" cy="1285884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2" name="Стрелка: вправо 3"/>
          <p:cNvSpPr/>
          <p:nvPr/>
        </p:nvSpPr>
        <p:spPr>
          <a:xfrm>
            <a:off x="2357422" y="2071678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Стрелка: вправо 3"/>
          <p:cNvSpPr/>
          <p:nvPr/>
        </p:nvSpPr>
        <p:spPr>
          <a:xfrm>
            <a:off x="7358082" y="2071678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TextBox 41"/>
          <p:cNvSpPr txBox="1">
            <a:spLocks noChangeArrowheads="1"/>
          </p:cNvSpPr>
          <p:nvPr/>
        </p:nvSpPr>
        <p:spPr bwMode="auto">
          <a:xfrm>
            <a:off x="5143504" y="1857364"/>
            <a:ext cx="2143139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 smtClean="0"/>
              <a:t>Разработка четкого алгоритма замещения педагогов</a:t>
            </a:r>
          </a:p>
          <a:p>
            <a:pPr algn="ctr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трелка: вправо 3"/>
          <p:cNvSpPr/>
          <p:nvPr/>
        </p:nvSpPr>
        <p:spPr>
          <a:xfrm>
            <a:off x="4929190" y="2071678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TextBox 41"/>
          <p:cNvSpPr txBox="1">
            <a:spLocks noChangeArrowheads="1"/>
          </p:cNvSpPr>
          <p:nvPr/>
        </p:nvSpPr>
        <p:spPr bwMode="auto">
          <a:xfrm>
            <a:off x="67909" y="3071810"/>
            <a:ext cx="2110011" cy="115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115000"/>
              </a:lnSpc>
              <a:defRPr/>
            </a:pPr>
            <a:r>
              <a:rPr lang="ru-RU" sz="1200" b="1" dirty="0" smtClean="0"/>
              <a:t>Не все присутствуют, ожидание опоздавших , временные потери при переходе из одного здания в другое</a:t>
            </a:r>
          </a:p>
        </p:txBody>
      </p:sp>
      <p:sp>
        <p:nvSpPr>
          <p:cNvPr id="57" name="TextBox 41"/>
          <p:cNvSpPr txBox="1">
            <a:spLocks noChangeArrowheads="1"/>
          </p:cNvSpPr>
          <p:nvPr/>
        </p:nvSpPr>
        <p:spPr bwMode="auto">
          <a:xfrm>
            <a:off x="3000364" y="3286124"/>
            <a:ext cx="1836072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Непунктуальность педагогов; наличие филиала, расположенного по другому адресу</a:t>
            </a:r>
            <a:endParaRPr lang="ru-RU" altLang="ru-RU" sz="1200" b="1" dirty="0"/>
          </a:p>
        </p:txBody>
      </p:sp>
      <p:sp>
        <p:nvSpPr>
          <p:cNvPr id="58" name="TextBox 41"/>
          <p:cNvSpPr txBox="1">
            <a:spLocks noChangeArrowheads="1"/>
          </p:cNvSpPr>
          <p:nvPr/>
        </p:nvSpPr>
        <p:spPr bwMode="auto">
          <a:xfrm>
            <a:off x="7858148" y="3571876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20-35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85224" y="3000372"/>
            <a:ext cx="8915932" cy="1428760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0" name="Стрелка: вправо 3"/>
          <p:cNvSpPr/>
          <p:nvPr/>
        </p:nvSpPr>
        <p:spPr>
          <a:xfrm>
            <a:off x="2428860" y="3643314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Стрелка: вправо 3"/>
          <p:cNvSpPr/>
          <p:nvPr/>
        </p:nvSpPr>
        <p:spPr>
          <a:xfrm>
            <a:off x="7429520" y="3643314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TextBox 41"/>
          <p:cNvSpPr txBox="1">
            <a:spLocks noChangeArrowheads="1"/>
          </p:cNvSpPr>
          <p:nvPr/>
        </p:nvSpPr>
        <p:spPr bwMode="auto">
          <a:xfrm>
            <a:off x="5286380" y="3286124"/>
            <a:ext cx="2109362" cy="138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200" b="1" dirty="0" smtClean="0"/>
              <a:t>Внедрение </a:t>
            </a:r>
            <a:r>
              <a:rPr lang="ru-RU" sz="1200" b="1" dirty="0" err="1" smtClean="0"/>
              <a:t>онлайн-форм</a:t>
            </a:r>
            <a:r>
              <a:rPr lang="ru-RU" sz="1200" b="1" dirty="0" smtClean="0"/>
              <a:t> проведения совещаний; организация места для проведения совещаний  в филиале</a:t>
            </a:r>
          </a:p>
          <a:p>
            <a:pPr algn="ctr"/>
            <a:endParaRPr lang="ru-RU" sz="1200" b="1" dirty="0" smtClean="0"/>
          </a:p>
          <a:p>
            <a:pPr algn="ctr"/>
            <a:endParaRPr lang="ru-RU" sz="1200" b="1" dirty="0"/>
          </a:p>
        </p:txBody>
      </p:sp>
      <p:sp>
        <p:nvSpPr>
          <p:cNvPr id="63" name="Стрелка: вправо 3"/>
          <p:cNvSpPr/>
          <p:nvPr/>
        </p:nvSpPr>
        <p:spPr>
          <a:xfrm>
            <a:off x="5000628" y="3643314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TextBox 41"/>
          <p:cNvSpPr txBox="1">
            <a:spLocks noChangeArrowheads="1"/>
          </p:cNvSpPr>
          <p:nvPr/>
        </p:nvSpPr>
        <p:spPr bwMode="auto">
          <a:xfrm>
            <a:off x="7786710" y="1928802"/>
            <a:ext cx="1032557" cy="309958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17–27 </a:t>
            </a:r>
            <a:endParaRPr lang="ru-RU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71261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04250" y="6572250"/>
            <a:ext cx="533400" cy="285750"/>
          </a:xfrm>
        </p:spPr>
        <p:txBody>
          <a:bodyPr/>
          <a:lstStyle/>
          <a:p>
            <a:pPr algn="ctr">
              <a:defRPr/>
            </a:pPr>
            <a:fld id="{A661AD41-C856-4A65-A368-133F556F218B}" type="slidenum">
              <a:rPr lang="ru-RU" b="1" smtClean="0">
                <a:solidFill>
                  <a:srgbClr val="474B78">
                    <a:lumMod val="50000"/>
                  </a:srgbClr>
                </a:solidFill>
              </a:rPr>
              <a:pPr algn="ctr">
                <a:defRPr/>
              </a:pPr>
              <a:t>7</a:t>
            </a:fld>
            <a:endParaRPr lang="ru-RU" b="1" dirty="0">
              <a:solidFill>
                <a:srgbClr val="474B78">
                  <a:lumMod val="50000"/>
                </a:srgb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0850" y="188913"/>
            <a:ext cx="8686800" cy="8382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dirty="0" smtClean="0">
                <a:solidFill>
                  <a:srgbClr val="464646"/>
                </a:solidFill>
              </a:rPr>
              <a:t>Введение в предметную область</a:t>
            </a:r>
            <a:br>
              <a:rPr lang="ru-RU" sz="3000" dirty="0" smtClean="0">
                <a:solidFill>
                  <a:srgbClr val="464646"/>
                </a:solidFill>
              </a:rPr>
            </a:br>
            <a:r>
              <a:rPr lang="ru-RU" sz="3000" dirty="0" smtClean="0">
                <a:solidFill>
                  <a:srgbClr val="464646"/>
                </a:solidFill>
              </a:rPr>
              <a:t>(описание ситуации «как будет»)</a:t>
            </a:r>
            <a:endParaRPr lang="ru-RU" sz="3000" dirty="0">
              <a:solidFill>
                <a:srgbClr val="464646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34521" y="4869160"/>
            <a:ext cx="4885952" cy="1733573"/>
          </a:xfrm>
          <a:prstGeom prst="roundRect">
            <a:avLst/>
          </a:prstGeom>
          <a:gradFill>
            <a:gsLst>
              <a:gs pos="0">
                <a:schemeClr val="accent1">
                  <a:tint val="30000"/>
                  <a:satMod val="250000"/>
                </a:schemeClr>
              </a:gs>
              <a:gs pos="72000">
                <a:schemeClr val="accent1">
                  <a:tint val="75000"/>
                  <a:satMod val="210000"/>
                </a:schemeClr>
              </a:gs>
              <a:gs pos="100000">
                <a:schemeClr val="accent1">
                  <a:tint val="85000"/>
                  <a:satMod val="21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1438" y="4941888"/>
            <a:ext cx="4794250" cy="14311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Franklin Gothic Medium"/>
                <a:cs typeface="Arial" charset="0"/>
              </a:rPr>
              <a:t>Экономия: </a:t>
            </a:r>
            <a:r>
              <a:rPr lang="ru-RU" dirty="0" smtClean="0">
                <a:solidFill>
                  <a:prstClr val="black"/>
                </a:solidFill>
                <a:latin typeface="Franklin Gothic Medium"/>
                <a:cs typeface="Arial" charset="0"/>
              </a:rPr>
              <a:t>40 </a:t>
            </a:r>
            <a:r>
              <a:rPr lang="ru-RU" dirty="0">
                <a:solidFill>
                  <a:prstClr val="black"/>
                </a:solidFill>
                <a:latin typeface="Franklin Gothic Medium"/>
                <a:cs typeface="Arial" charset="0"/>
              </a:rPr>
              <a:t>- </a:t>
            </a:r>
            <a:r>
              <a:rPr lang="ru-RU" dirty="0" smtClean="0">
                <a:solidFill>
                  <a:prstClr val="black"/>
                </a:solidFill>
                <a:latin typeface="Franklin Gothic Medium"/>
                <a:cs typeface="Arial" charset="0"/>
              </a:rPr>
              <a:t>77 </a:t>
            </a:r>
            <a:r>
              <a:rPr lang="ru-RU" dirty="0">
                <a:solidFill>
                  <a:prstClr val="black"/>
                </a:solidFill>
                <a:latin typeface="Franklin Gothic Medium"/>
                <a:cs typeface="Arial" charset="0"/>
              </a:rPr>
              <a:t>мин.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Franklin Gothic Medium"/>
                <a:cs typeface="Arial" charset="0"/>
              </a:rPr>
              <a:t>           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900" dirty="0">
              <a:solidFill>
                <a:prstClr val="black"/>
              </a:solidFill>
              <a:latin typeface="Franklin Gothic Medium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Franklin Gothic Medium"/>
                <a:cs typeface="Arial" charset="0"/>
              </a:rPr>
              <a:t>ВПП: </a:t>
            </a:r>
            <a:r>
              <a:rPr lang="ru-RU" dirty="0" smtClean="0">
                <a:solidFill>
                  <a:prstClr val="black"/>
                </a:solidFill>
                <a:latin typeface="Franklin Gothic Medium"/>
                <a:cs typeface="Arial" charset="0"/>
              </a:rPr>
              <a:t>80 - 102 </a:t>
            </a:r>
            <a:r>
              <a:rPr lang="ru-RU" dirty="0">
                <a:solidFill>
                  <a:prstClr val="black"/>
                </a:solidFill>
                <a:latin typeface="Franklin Gothic Medium"/>
                <a:cs typeface="Arial" charset="0"/>
              </a:rPr>
              <a:t>мин.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Franklin Gothic Medium"/>
                <a:cs typeface="Arial" charset="0"/>
              </a:rPr>
              <a:t>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600" dirty="0">
              <a:solidFill>
                <a:prstClr val="black"/>
              </a:solidFill>
              <a:latin typeface="Franklin Gothic Medium"/>
              <a:cs typeface="Arial" charset="0"/>
            </a:endParaRPr>
          </a:p>
        </p:txBody>
      </p:sp>
      <p:sp>
        <p:nvSpPr>
          <p:cNvPr id="51" name="Стрелка вправо 50"/>
          <p:cNvSpPr/>
          <p:nvPr/>
        </p:nvSpPr>
        <p:spPr>
          <a:xfrm>
            <a:off x="1979613" y="2943225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Стрелка вправо 51"/>
          <p:cNvSpPr/>
          <p:nvPr/>
        </p:nvSpPr>
        <p:spPr>
          <a:xfrm>
            <a:off x="4067175" y="2943225"/>
            <a:ext cx="287338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Стрелка вправо 52"/>
          <p:cNvSpPr/>
          <p:nvPr/>
        </p:nvSpPr>
        <p:spPr>
          <a:xfrm>
            <a:off x="6156325" y="2943225"/>
            <a:ext cx="287338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Стрелка вправо 53"/>
          <p:cNvSpPr/>
          <p:nvPr/>
        </p:nvSpPr>
        <p:spPr>
          <a:xfrm>
            <a:off x="8243888" y="2943225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227856" y="1714488"/>
          <a:ext cx="1751856" cy="168491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40116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Заведующий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88257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Оповещение сотрудников о проведении  совещания через </a:t>
                      </a:r>
                      <a:r>
                        <a:rPr lang="ru-RU" sz="9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мессенджеры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01169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(1 мин. –  2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мин.)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7" name="Стрелка вправо 56"/>
          <p:cNvSpPr/>
          <p:nvPr/>
        </p:nvSpPr>
        <p:spPr>
          <a:xfrm>
            <a:off x="2122488" y="4383088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Стрелка вправо 57"/>
          <p:cNvSpPr/>
          <p:nvPr/>
        </p:nvSpPr>
        <p:spPr>
          <a:xfrm>
            <a:off x="4283075" y="4383088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500826" y="3663415"/>
            <a:ext cx="214314" cy="15121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ВЫХОД</a:t>
            </a:r>
          </a:p>
        </p:txBody>
      </p:sp>
      <p:graphicFrame>
        <p:nvGraphicFramePr>
          <p:cNvPr id="60" name="Таблица 59"/>
          <p:cNvGraphicFramePr>
            <a:graphicFrameLocks noGrp="1"/>
          </p:cNvGraphicFramePr>
          <p:nvPr/>
        </p:nvGraphicFramePr>
        <p:xfrm>
          <a:off x="2267744" y="1714489"/>
          <a:ext cx="1751856" cy="164307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45640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Старший 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73025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Настройка оборудования для участия видео-трансляции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56409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(5 мин. –  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мин.)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1" name="Таблица 60"/>
          <p:cNvGraphicFramePr>
            <a:graphicFrameLocks noGrp="1"/>
          </p:cNvGraphicFramePr>
          <p:nvPr/>
        </p:nvGraphicFramePr>
        <p:xfrm>
          <a:off x="4427984" y="1714489"/>
          <a:ext cx="1751856" cy="164307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342307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95846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Направляется в переговорные комнаты (педагоги</a:t>
                      </a:r>
                      <a:r>
                        <a:rPr lang="ru-RU" sz="900" b="1" kern="1200" baseline="0" dirty="0" smtClean="0"/>
                        <a:t> филиала в </a:t>
                      </a:r>
                      <a:r>
                        <a:rPr lang="ru-RU" sz="900" b="1" kern="1200" baseline="0" dirty="0" err="1" smtClean="0"/>
                        <a:t>метод.кабинет</a:t>
                      </a:r>
                      <a:r>
                        <a:rPr lang="ru-RU" sz="900" b="1" kern="1200" baseline="0" dirty="0" smtClean="0"/>
                        <a:t>, педагоги основного здания в зал)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4230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(5 мин. –  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мин.)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2" name="Таблица 61"/>
          <p:cNvGraphicFramePr>
            <a:graphicFrameLocks noGrp="1"/>
          </p:cNvGraphicFramePr>
          <p:nvPr/>
        </p:nvGraphicFramePr>
        <p:xfrm>
          <a:off x="6516216" y="1714489"/>
          <a:ext cx="1751856" cy="164307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39120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Старший 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860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kern="1200" dirty="0" smtClean="0"/>
                        <a:t>Осуществляет сверку присутствующих (явочный лист)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91208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(2 мин. –  5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323528" y="3786190"/>
          <a:ext cx="1751856" cy="150019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48342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Заведующий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53333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Проводит совещание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83429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(60 мин.)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2500298" y="3786190"/>
          <a:ext cx="1751856" cy="150019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48342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53334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Направляются в группы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83429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(5 мин. –  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мин.)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4644008" y="3786190"/>
          <a:ext cx="1751856" cy="1143007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31750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Воспитатель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5080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Возвращение на рабочее</a:t>
                      </a:r>
                      <a:r>
                        <a:rPr lang="ru-RU" sz="900" b="1" kern="1200" baseline="0" dirty="0" smtClean="0"/>
                        <a:t> место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17502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(2 мин. –  5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мин.)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7" name="Стрелка вправо 66"/>
          <p:cNvSpPr/>
          <p:nvPr/>
        </p:nvSpPr>
        <p:spPr>
          <a:xfrm>
            <a:off x="0" y="4357694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0" y="1714488"/>
            <a:ext cx="251520" cy="171622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ВХОД</a:t>
            </a:r>
          </a:p>
        </p:txBody>
      </p:sp>
    </p:spTree>
    <p:extLst>
      <p:ext uri="{BB962C8B-B14F-4D97-AF65-F5344CB8AC3E}">
        <p14:creationId xmlns="" xmlns:p14="http://schemas.microsoft.com/office/powerpoint/2010/main" val="1649049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4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6180" name="think-cell Slide" r:id="rId5" imgW="360" imgH="360" progId="">
              <p:embed/>
            </p:oleObj>
          </a:graphicData>
        </a:graphic>
      </p:graphicFrame>
      <p:sp>
        <p:nvSpPr>
          <p:cNvPr id="71705" name="Заголовок 1"/>
          <p:cNvSpPr>
            <a:spLocks noGrp="1"/>
          </p:cNvSpPr>
          <p:nvPr>
            <p:ph type="title"/>
          </p:nvPr>
        </p:nvSpPr>
        <p:spPr>
          <a:xfrm>
            <a:off x="244475" y="757014"/>
            <a:ext cx="8648700" cy="4397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Достигнутые результаты (было и стало) </a:t>
            </a:r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59015" y="1272123"/>
            <a:ext cx="8636000" cy="51259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TextBox 14">
            <a:extLst>
              <a:ext uri="{FF2B5EF4-FFF2-40B4-BE49-F238E27FC236}"/>
            </a:extLst>
          </p:cNvPr>
          <p:cNvSpPr txBox="1"/>
          <p:nvPr/>
        </p:nvSpPr>
        <p:spPr>
          <a:xfrm>
            <a:off x="292026" y="1357402"/>
            <a:ext cx="1635125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/>
                </a:solidFill>
                <a:latin typeface="+mn-lt"/>
              </a:rPr>
              <a:t>Факторы успеха</a:t>
            </a:r>
          </a:p>
        </p:txBody>
      </p:sp>
      <p:sp>
        <p:nvSpPr>
          <p:cNvPr id="21" name="TextBox 20">
            <a:extLst>
              <a:ext uri="{FF2B5EF4-FFF2-40B4-BE49-F238E27FC236}"/>
            </a:extLst>
          </p:cNvPr>
          <p:cNvSpPr txBox="1"/>
          <p:nvPr/>
        </p:nvSpPr>
        <p:spPr>
          <a:xfrm>
            <a:off x="357158" y="2071678"/>
            <a:ext cx="242889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Устранили потери времени в процессе: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dirty="0" smtClean="0"/>
              <a:t>при переходе из одного здания в другое</a:t>
            </a:r>
            <a:endParaRPr lang="ru-RU" dirty="0"/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dirty="0" smtClean="0"/>
              <a:t>ожидания</a:t>
            </a:r>
            <a:r>
              <a:rPr lang="ru-RU" dirty="0"/>
              <a:t>,</a:t>
            </a:r>
            <a:r>
              <a:rPr lang="ru-RU" dirty="0">
                <a:latin typeface="+mn-lt"/>
              </a:rPr>
              <a:t> связанные </a:t>
            </a:r>
            <a:r>
              <a:rPr lang="ru-RU" dirty="0" smtClean="0">
                <a:latin typeface="+mn-lt"/>
              </a:rPr>
              <a:t>с опозданием сотрудников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dirty="0" smtClean="0"/>
              <a:t>поиска замены педагогов на время проведения совещаний</a:t>
            </a:r>
            <a:endParaRPr lang="ru-RU" dirty="0"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/>
            </a:extLst>
          </p:cNvPr>
          <p:cNvSpPr txBox="1"/>
          <p:nvPr/>
        </p:nvSpPr>
        <p:spPr>
          <a:xfrm>
            <a:off x="3141588" y="2071678"/>
            <a:ext cx="2842419" cy="20104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Организовали: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sz="1600" dirty="0" smtClean="0"/>
              <a:t>Место для проведения совещаний в здании филиала МАДОУ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sz="1600" dirty="0" smtClean="0"/>
              <a:t>Создан график проведения совещаний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200" dirty="0">
              <a:solidFill>
                <a:schemeClr val="accent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/>
            </a:extLst>
          </p:cNvPr>
          <p:cNvSpPr txBox="1"/>
          <p:nvPr/>
        </p:nvSpPr>
        <p:spPr>
          <a:xfrm>
            <a:off x="6346751" y="2143116"/>
            <a:ext cx="252571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+mn-lt"/>
              </a:rPr>
              <a:t>Разработали и внедрили:</a:t>
            </a:r>
            <a:endParaRPr lang="ru-RU" sz="1600" b="1" dirty="0">
              <a:latin typeface="+mn-lt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sz="1600" dirty="0" smtClean="0"/>
              <a:t>Алгоритм замещения педагогов на время проведения совещаний</a:t>
            </a:r>
            <a:endParaRPr lang="ru-RU" sz="1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48264" y="637624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8</a:t>
            </a:fld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323247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28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7204" name="think-cell Slide" r:id="rId4" imgW="360" imgH="360" progId="">
              <p:embed/>
            </p:oleObj>
          </a:graphicData>
        </a:graphic>
      </p:graphicFrame>
      <p:sp>
        <p:nvSpPr>
          <p:cNvPr id="22" name="Прямоугольник 21">
            <a:extLst>
              <a:ext uri="{FF2B5EF4-FFF2-40B4-BE49-F238E27FC236}"/>
            </a:extLst>
          </p:cNvPr>
          <p:cNvSpPr/>
          <p:nvPr/>
        </p:nvSpPr>
        <p:spPr>
          <a:xfrm>
            <a:off x="214282" y="4000504"/>
            <a:ext cx="8636000" cy="23902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2730" name="Заголовок 1"/>
          <p:cNvSpPr>
            <a:spLocks noGrp="1"/>
          </p:cNvSpPr>
          <p:nvPr>
            <p:ph type="title"/>
          </p:nvPr>
        </p:nvSpPr>
        <p:spPr>
          <a:xfrm>
            <a:off x="244475" y="620688"/>
            <a:ext cx="8648700" cy="43973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Достигнутые результаты (было и стало) </a:t>
            </a:r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96863" y="1251826"/>
            <a:ext cx="8636000" cy="244919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TextBox 13">
            <a:extLst>
              <a:ext uri="{FF2B5EF4-FFF2-40B4-BE49-F238E27FC236}"/>
            </a:extLst>
          </p:cNvPr>
          <p:cNvSpPr txBox="1"/>
          <p:nvPr/>
        </p:nvSpPr>
        <p:spPr>
          <a:xfrm>
            <a:off x="296863" y="1249047"/>
            <a:ext cx="2022475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/>
                </a:solidFill>
                <a:latin typeface="+mn-lt"/>
              </a:rPr>
              <a:t>Результаты проекта </a:t>
            </a:r>
          </a:p>
        </p:txBody>
      </p:sp>
      <p:sp>
        <p:nvSpPr>
          <p:cNvPr id="72738" name="TextBox 16"/>
          <p:cNvSpPr txBox="1">
            <a:spLocks noChangeArrowheads="1"/>
          </p:cNvSpPr>
          <p:nvPr/>
        </p:nvSpPr>
        <p:spPr bwMode="auto">
          <a:xfrm>
            <a:off x="4558797" y="1785926"/>
            <a:ext cx="101333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2060"/>
                </a:solidFill>
              </a:rPr>
              <a:t>Разработан алгоритм </a:t>
            </a:r>
            <a:r>
              <a:rPr lang="ru-RU" sz="1200" dirty="0" smtClean="0">
                <a:solidFill>
                  <a:srgbClr val="002060"/>
                </a:solidFill>
              </a:rPr>
              <a:t>замещения воспитателей во время проведения еженедельных совещаний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72740" name="TextBox 18"/>
          <p:cNvSpPr txBox="1">
            <a:spLocks noChangeArrowheads="1"/>
          </p:cNvSpPr>
          <p:nvPr/>
        </p:nvSpPr>
        <p:spPr bwMode="auto">
          <a:xfrm>
            <a:off x="2714612" y="1428736"/>
            <a:ext cx="10279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72741" name="TextBox 19"/>
          <p:cNvSpPr txBox="1">
            <a:spLocks noChangeArrowheads="1"/>
          </p:cNvSpPr>
          <p:nvPr/>
        </p:nvSpPr>
        <p:spPr bwMode="auto">
          <a:xfrm>
            <a:off x="4355976" y="1418034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72743" name="TextBox 24"/>
          <p:cNvSpPr txBox="1">
            <a:spLocks noChangeArrowheads="1"/>
          </p:cNvSpPr>
          <p:nvPr/>
        </p:nvSpPr>
        <p:spPr bwMode="auto">
          <a:xfrm>
            <a:off x="539552" y="4099063"/>
            <a:ext cx="10398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</a:rPr>
              <a:t>БЫЛО</a:t>
            </a:r>
          </a:p>
        </p:txBody>
      </p:sp>
      <p:sp>
        <p:nvSpPr>
          <p:cNvPr id="72748" name="TextBox 29"/>
          <p:cNvSpPr txBox="1">
            <a:spLocks noChangeArrowheads="1"/>
          </p:cNvSpPr>
          <p:nvPr/>
        </p:nvSpPr>
        <p:spPr bwMode="auto">
          <a:xfrm>
            <a:off x="5205585" y="4003049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</a:rPr>
              <a:t>СТАЛО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9</a:t>
            </a:fld>
            <a:endParaRPr lang="ru-RU" sz="1400"/>
          </a:p>
        </p:txBody>
      </p:sp>
      <p:sp>
        <p:nvSpPr>
          <p:cNvPr id="23" name="TextBox 24"/>
          <p:cNvSpPr txBox="1">
            <a:spLocks noChangeArrowheads="1"/>
          </p:cNvSpPr>
          <p:nvPr/>
        </p:nvSpPr>
        <p:spPr bwMode="auto">
          <a:xfrm>
            <a:off x="346362" y="4507016"/>
            <a:ext cx="185026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solidFill>
                  <a:srgbClr val="002060"/>
                </a:solidFill>
              </a:defRPr>
            </a:lvl1pPr>
          </a:lstStyle>
          <a:p>
            <a:pPr>
              <a:lnSpc>
                <a:spcPct val="115000"/>
              </a:lnSpc>
              <a:defRPr/>
            </a:pPr>
            <a:r>
              <a:rPr lang="ru-RU" sz="1200" dirty="0" smtClean="0">
                <a:solidFill>
                  <a:schemeClr val="tx2"/>
                </a:solidFill>
              </a:rPr>
              <a:t>Не все присутствуют; ожидание опоздавших; временные потери при переходе из одного здания в другое</a:t>
            </a: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4704441" y="4285841"/>
            <a:ext cx="189629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tx2"/>
                </a:solidFill>
              </a:rPr>
              <a:t>Организовано место для проведения совещаний  в филиале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  </a:t>
            </a:r>
            <a:endParaRPr lang="ru-RU" sz="1200" dirty="0">
              <a:solidFill>
                <a:srgbClr val="002060"/>
              </a:solidFill>
            </a:endParaRPr>
          </a:p>
        </p:txBody>
      </p:sp>
      <p:pic>
        <p:nvPicPr>
          <p:cNvPr id="9237" name="Picture 21" descr="https://im0-tub-ru.yandex.net/i?id=373ae64c9d7c1a5d6ec9746ffe34aef9-l&amp;n=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84" y="1891675"/>
            <a:ext cx="1973851" cy="18973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4"/>
          <p:cNvSpPr txBox="1">
            <a:spLocks noChangeArrowheads="1"/>
          </p:cNvSpPr>
          <p:nvPr/>
        </p:nvSpPr>
        <p:spPr bwMode="auto">
          <a:xfrm>
            <a:off x="2542835" y="1816716"/>
            <a:ext cx="18502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solidFill>
                  <a:srgbClr val="002060"/>
                </a:solidFill>
              </a:defRPr>
            </a:lvl1pPr>
          </a:lstStyle>
          <a:p>
            <a:r>
              <a:rPr lang="ru-RU" sz="1200" dirty="0" smtClean="0"/>
              <a:t>Поиск замены воспитателей на время их участия в еженедельном совещании</a:t>
            </a:r>
            <a:endParaRPr lang="ru-RU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028384" y="251356"/>
            <a:ext cx="105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ПРИМЕР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5" name="Picture 4" descr="https://im0-tub-ru.yandex.net/i?id=26466810ba0cc8910e77eae9147df33a-l&amp;n=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3786190"/>
            <a:ext cx="1829354" cy="18293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05" name="Picture 37" descr="D:\USER_FILES\Downloads\2018-04-19 19-48-0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3286124"/>
            <a:ext cx="1431000" cy="190800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7206" name="Picture 3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5286388"/>
            <a:ext cx="2089545" cy="14400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7207" name="Picture 3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9124" y="5143512"/>
            <a:ext cx="2112000" cy="158400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7209" name="Picture 41" descr="D:\USER_FILES\Desktop\скрин график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00760" y="1214422"/>
            <a:ext cx="2401427" cy="192882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16356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889</Words>
  <Application>Microsoft Office PowerPoint</Application>
  <PresentationFormat>Экран (4:3)</PresentationFormat>
  <Paragraphs>221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think-cell Slide</vt:lpstr>
      <vt:lpstr>Паспорт проекта  «Оптимизация процесса участия педагогов в еженедельном совещании»</vt:lpstr>
      <vt:lpstr>Команда проекта </vt:lpstr>
      <vt:lpstr>Карта текущего состояния процесса «Оптимизация процесса участия педагогов в еженедельном совещании»</vt:lpstr>
      <vt:lpstr>Слайд 4</vt:lpstr>
      <vt:lpstr>Пирамида проблем</vt:lpstr>
      <vt:lpstr>Слайд 6</vt:lpstr>
      <vt:lpstr>Слайд 7</vt:lpstr>
      <vt:lpstr>Достигнутые результаты (было и стало) </vt:lpstr>
      <vt:lpstr>Достигнутые результаты (было и стало) </vt:lpstr>
      <vt:lpstr>Достигнутые результаты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</dc:title>
  <dc:creator>Шиянова Елена Николаевна</dc:creator>
  <cp:lastModifiedBy>User</cp:lastModifiedBy>
  <cp:revision>63</cp:revision>
  <cp:lastPrinted>2019-04-25T09:14:46Z</cp:lastPrinted>
  <dcterms:created xsi:type="dcterms:W3CDTF">2018-08-20T14:01:12Z</dcterms:created>
  <dcterms:modified xsi:type="dcterms:W3CDTF">2019-11-05T07:40:43Z</dcterms:modified>
</cp:coreProperties>
</file>